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7" r:id="rId3"/>
    <p:sldId id="258" r:id="rId4"/>
    <p:sldId id="260" r:id="rId5"/>
    <p:sldId id="261" r:id="rId6"/>
    <p:sldId id="262" r:id="rId7"/>
    <p:sldId id="263" r:id="rId8"/>
    <p:sldId id="264" r:id="rId9"/>
    <p:sldId id="267" r:id="rId10"/>
    <p:sldId id="268" r:id="rId11"/>
    <p:sldId id="269" r:id="rId12"/>
    <p:sldId id="270" r:id="rId13"/>
    <p:sldId id="271" r:id="rId14"/>
    <p:sldId id="272" r:id="rId15"/>
    <p:sldId id="273" r:id="rId16"/>
    <p:sldId id="274" r:id="rId17"/>
    <p:sldId id="277" r:id="rId18"/>
    <p:sldId id="275" r:id="rId19"/>
    <p:sldId id="276" r:id="rId20"/>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1" d="100"/>
          <a:sy n="81" d="100"/>
        </p:scale>
        <p:origin x="63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B495D8-D213-F1B3-AFA4-35C06597742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0AA4E10-0317-6183-573E-4E6F491FE8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C65D516B-18E5-9A62-BFC2-F07177887F5A}"/>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5" name="フッター プレースホルダー 4">
            <a:extLst>
              <a:ext uri="{FF2B5EF4-FFF2-40B4-BE49-F238E27FC236}">
                <a16:creationId xmlns:a16="http://schemas.microsoft.com/office/drawing/2014/main" id="{68C33FBF-57BA-BEB9-4FF7-1717B91CB46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A2534F0-9B20-7C3C-EDD6-B9D901EB21EA}"/>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21497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8F1BF3-A63C-A744-5D6E-895F8D94E09C}"/>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54632294-A6D8-9ECF-1463-3B62E19A8B46}"/>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CF25EC-D685-13EC-1525-39924190D6BA}"/>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5" name="フッター プレースホルダー 4">
            <a:extLst>
              <a:ext uri="{FF2B5EF4-FFF2-40B4-BE49-F238E27FC236}">
                <a16:creationId xmlns:a16="http://schemas.microsoft.com/office/drawing/2014/main" id="{C1D7CC10-7E30-3151-DC8E-973B666FC93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615F039-826A-071A-2C96-37CF096FCD5F}"/>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39752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81B04CF-24BC-B619-2D90-6DDAA9FBD905}"/>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C26AEE4-E633-CF47-B3FB-FC7FEEBBAB1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1A80D85-BB6B-7A64-1BE6-FA81C90CE86A}"/>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5" name="フッター プレースホルダー 4">
            <a:extLst>
              <a:ext uri="{FF2B5EF4-FFF2-40B4-BE49-F238E27FC236}">
                <a16:creationId xmlns:a16="http://schemas.microsoft.com/office/drawing/2014/main" id="{2AE6F8F4-D201-A62E-2547-4E61167577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4DB3383-4F9A-84DF-C368-A844ABD4432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713711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FD582F-B0F6-6BAB-5EC9-BC0EDEE400FA}"/>
              </a:ext>
            </a:extLst>
          </p:cNvPr>
          <p:cNvSpPr>
            <a:spLocks noGrp="1"/>
          </p:cNvSpPr>
          <p:nvPr>
            <p:ph type="title"/>
          </p:nvPr>
        </p:nvSpPr>
        <p:spPr>
          <a:xfrm>
            <a:off x="838200" y="365125"/>
            <a:ext cx="10800000" cy="720000"/>
          </a:xfrm>
        </p:spPr>
        <p:txBody>
          <a:bodyPr>
            <a:normAutofit/>
          </a:bodyPr>
          <a:lstStyle>
            <a:lvl1pPr>
              <a:defRPr sz="2400" b="1">
                <a:latin typeface="Yu Gothic UI" panose="020B0500000000000000" pitchFamily="50" charset="-128"/>
                <a:ea typeface="Yu Gothic UI" panose="020B0500000000000000" pitchFamily="50" charset="-128"/>
              </a:defRPr>
            </a:lvl1pPr>
          </a:lstStyle>
          <a:p>
            <a:r>
              <a:rPr kumimoji="1" lang="ja-JP" altLang="en-US" dirty="0"/>
              <a:t>マスター タイトルの書式設定</a:t>
            </a:r>
          </a:p>
        </p:txBody>
      </p:sp>
      <p:sp>
        <p:nvSpPr>
          <p:cNvPr id="3" name="コンテンツ プレースホルダー 2">
            <a:extLst>
              <a:ext uri="{FF2B5EF4-FFF2-40B4-BE49-F238E27FC236}">
                <a16:creationId xmlns:a16="http://schemas.microsoft.com/office/drawing/2014/main" id="{B87557A8-7F67-167E-9F54-4359FBCDC7C8}"/>
              </a:ext>
            </a:extLst>
          </p:cNvPr>
          <p:cNvSpPr>
            <a:spLocks noGrp="1"/>
          </p:cNvSpPr>
          <p:nvPr>
            <p:ph idx="1"/>
          </p:nvPr>
        </p:nvSpPr>
        <p:spPr>
          <a:xfrm>
            <a:off x="838200" y="1380226"/>
            <a:ext cx="10515600" cy="4796737"/>
          </a:xfrm>
        </p:spPr>
        <p:txBody>
          <a:bodyPr>
            <a:normAutofit/>
          </a:bodyPr>
          <a:lstStyle>
            <a:lvl1pPr marL="457200" indent="-457200">
              <a:buFont typeface="Wingdings" panose="05000000000000000000" pitchFamily="2" charset="2"/>
              <a:buChar char="p"/>
              <a:defRPr sz="1400" b="0">
                <a:latin typeface="Yu Gothic UI" panose="020B0500000000000000" pitchFamily="50" charset="-128"/>
                <a:ea typeface="Yu Gothic UI" panose="020B0500000000000000" pitchFamily="50" charset="-128"/>
              </a:defRPr>
            </a:lvl1pPr>
            <a:lvl2pPr marL="457200" indent="0">
              <a:buNone/>
              <a:defRPr>
                <a:latin typeface="Yu Gothic UI" panose="020B0500000000000000" pitchFamily="50" charset="-128"/>
                <a:ea typeface="Yu Gothic UI" panose="020B0500000000000000" pitchFamily="50" charset="-128"/>
              </a:defRPr>
            </a:lvl2pPr>
            <a:lvl3pPr marL="914400" indent="0">
              <a:buNone/>
              <a:defRPr>
                <a:latin typeface="Yu Gothic UI" panose="020B0500000000000000" pitchFamily="50" charset="-128"/>
                <a:ea typeface="Yu Gothic UI" panose="020B0500000000000000" pitchFamily="50" charset="-128"/>
              </a:defRPr>
            </a:lvl3pPr>
            <a:lvl4pPr marL="1371600" indent="0">
              <a:buNone/>
              <a:defRPr>
                <a:latin typeface="Yu Gothic UI" panose="020B0500000000000000" pitchFamily="50" charset="-128"/>
                <a:ea typeface="Yu Gothic UI" panose="020B0500000000000000" pitchFamily="50" charset="-128"/>
              </a:defRPr>
            </a:lvl4pPr>
            <a:lvl5pPr marL="1828800" indent="0">
              <a:buNone/>
              <a:defRPr>
                <a:latin typeface="Yu Gothic UI" panose="020B0500000000000000" pitchFamily="50" charset="-128"/>
                <a:ea typeface="Yu Gothic UI" panose="020B0500000000000000" pitchFamily="50" charset="-128"/>
              </a:defRPr>
            </a:lvl5pPr>
          </a:lstStyle>
          <a:p>
            <a:pPr lvl="0"/>
            <a:endParaRPr kumimoji="1" lang="ja-JP" altLang="en-US" dirty="0"/>
          </a:p>
        </p:txBody>
      </p:sp>
      <p:sp>
        <p:nvSpPr>
          <p:cNvPr id="6" name="スライド番号プレースホルダー 5">
            <a:extLst>
              <a:ext uri="{FF2B5EF4-FFF2-40B4-BE49-F238E27FC236}">
                <a16:creationId xmlns:a16="http://schemas.microsoft.com/office/drawing/2014/main" id="{B2BBCBD0-F7A2-07A5-D774-BDB9D0435113}"/>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87816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E0F438B-BE49-5DAA-BA18-342E49E757C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E4AB197-20CF-F168-A542-11D19CF2FF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F43D305-434E-4369-4497-33A66DFF8A78}"/>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5" name="フッター プレースホルダー 4">
            <a:extLst>
              <a:ext uri="{FF2B5EF4-FFF2-40B4-BE49-F238E27FC236}">
                <a16:creationId xmlns:a16="http://schemas.microsoft.com/office/drawing/2014/main" id="{D3CFA386-BA26-8540-5154-4B26E83D15D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D6927C5-E0A6-5D66-1A53-802CBAB87A97}"/>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2726381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ED0DCA-D806-4189-3958-C71C76077E0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3A24CD0-6462-512D-65BF-391533FDA632}"/>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1960C48-F0FB-F9DC-DB6D-3792FBBB6F3D}"/>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1230C87-F2C9-7404-12D8-615037470ECD}"/>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6" name="フッター プレースホルダー 5">
            <a:extLst>
              <a:ext uri="{FF2B5EF4-FFF2-40B4-BE49-F238E27FC236}">
                <a16:creationId xmlns:a16="http://schemas.microsoft.com/office/drawing/2014/main" id="{89748D38-E190-2B89-1F34-E99B2199D55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6FDE6CC-9523-7962-C592-289CE6136D0D}"/>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918457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3FB659-FBD3-3B09-B9D2-89A31F9411C9}"/>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8F60D9A-134B-581E-A392-1CB36D4CF4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B8753E2-8B65-AC4D-C31D-FE8ECFB2F13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07B2EB2-37CA-6B88-B97D-D004A77F90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B6FC721-DB82-AC6F-C930-3540D6A3DDDC}"/>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6FBACF4-9F81-2DDF-3C0F-18AC545D3CC7}"/>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8" name="フッター プレースホルダー 7">
            <a:extLst>
              <a:ext uri="{FF2B5EF4-FFF2-40B4-BE49-F238E27FC236}">
                <a16:creationId xmlns:a16="http://schemas.microsoft.com/office/drawing/2014/main" id="{003F93F3-8B7E-3F44-523D-B74DBA0130C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F935CE7-CCD0-4E5D-8822-D428A25F1C61}"/>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1314764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CCF2BB-C921-E0EF-D990-3749FAFB12A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AFD7438-1FB4-4373-E56C-CA93C098741A}"/>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4" name="フッター プレースホルダー 3">
            <a:extLst>
              <a:ext uri="{FF2B5EF4-FFF2-40B4-BE49-F238E27FC236}">
                <a16:creationId xmlns:a16="http://schemas.microsoft.com/office/drawing/2014/main" id="{A7FC950D-6647-3322-C57E-6C31249292F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C933C6B-8541-64CE-B123-124CD645CEF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970627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4710956-7166-DF2D-5BDD-CFFBA43E735C}"/>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3" name="フッター プレースホルダー 2">
            <a:extLst>
              <a:ext uri="{FF2B5EF4-FFF2-40B4-BE49-F238E27FC236}">
                <a16:creationId xmlns:a16="http://schemas.microsoft.com/office/drawing/2014/main" id="{DB628B7F-9F39-A491-FF5A-FF1F7E975B45}"/>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7BECCECE-A60F-B3D4-2479-FB15D3EECABB}"/>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4050920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027D5D-EABB-2391-AD50-E466E878AFC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8F51595-BEF0-2246-2C01-4A8984F97E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32D1AC-597A-C9D4-FC61-2C257773F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2FAEE6-E76A-4160-673D-8B3ADFF20264}"/>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6" name="フッター プレースホルダー 5">
            <a:extLst>
              <a:ext uri="{FF2B5EF4-FFF2-40B4-BE49-F238E27FC236}">
                <a16:creationId xmlns:a16="http://schemas.microsoft.com/office/drawing/2014/main" id="{4D99822D-D34B-49E6-A41F-4DB59D78AD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0AE7CCD-D41F-6BCB-AEA7-079BF86E8C22}"/>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80735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F41EF5-2403-351B-C896-7A1A20524D4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8A9AA74-3EC9-7E61-BE07-9F6803271B3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4F948927-5CC5-FA57-835A-A4AA8AF85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68E4564-9AB5-4A6D-2929-7A14EC54D2D5}"/>
              </a:ext>
            </a:extLst>
          </p:cNvPr>
          <p:cNvSpPr>
            <a:spLocks noGrp="1"/>
          </p:cNvSpPr>
          <p:nvPr>
            <p:ph type="dt" sz="half" idx="10"/>
          </p:nvPr>
        </p:nvSpPr>
        <p:spPr/>
        <p:txBody>
          <a:bodyPr/>
          <a:lstStyle/>
          <a:p>
            <a:fld id="{FD54CDF7-1B9F-4D6E-88E9-15D81D8CA377}" type="datetimeFigureOut">
              <a:rPr kumimoji="1" lang="ja-JP" altLang="en-US" smtClean="0"/>
              <a:t>2024/12/27</a:t>
            </a:fld>
            <a:endParaRPr kumimoji="1" lang="ja-JP" altLang="en-US"/>
          </a:p>
        </p:txBody>
      </p:sp>
      <p:sp>
        <p:nvSpPr>
          <p:cNvPr id="6" name="フッター プレースホルダー 5">
            <a:extLst>
              <a:ext uri="{FF2B5EF4-FFF2-40B4-BE49-F238E27FC236}">
                <a16:creationId xmlns:a16="http://schemas.microsoft.com/office/drawing/2014/main" id="{030E777A-AA1B-1441-42F2-4CF3DFF19BE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8B3D3C1-A9F1-E09E-70E3-3CEB74DB5DB8}"/>
              </a:ext>
            </a:extLst>
          </p:cNvPr>
          <p:cNvSpPr>
            <a:spLocks noGrp="1"/>
          </p:cNvSpPr>
          <p:nvPr>
            <p:ph type="sldNum" sz="quarter" idx="12"/>
          </p:nvPr>
        </p:nvSpPr>
        <p:spPr/>
        <p:txBody>
          <a:body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1403250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30DE645-8959-5074-B72A-3065476111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D8CDB1F-30A0-51D3-8108-F0A3688CD6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AB08437-13AA-4C92-8DEE-6EFDACFF0F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54CDF7-1B9F-4D6E-88E9-15D81D8CA377}" type="datetimeFigureOut">
              <a:rPr kumimoji="1" lang="ja-JP" altLang="en-US" smtClean="0"/>
              <a:t>2024/12/27</a:t>
            </a:fld>
            <a:endParaRPr kumimoji="1" lang="ja-JP" altLang="en-US"/>
          </a:p>
        </p:txBody>
      </p:sp>
      <p:sp>
        <p:nvSpPr>
          <p:cNvPr id="5" name="フッター プレースホルダー 4">
            <a:extLst>
              <a:ext uri="{FF2B5EF4-FFF2-40B4-BE49-F238E27FC236}">
                <a16:creationId xmlns:a16="http://schemas.microsoft.com/office/drawing/2014/main" id="{E021C49B-CEDD-50E2-521A-D0A86623C6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38E3209-CDE7-077A-7F76-18BF21CCB9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008A51-156E-49FD-9037-7ABACB63155C}" type="slidenum">
              <a:rPr kumimoji="1" lang="ja-JP" altLang="en-US" smtClean="0"/>
              <a:t>‹#›</a:t>
            </a:fld>
            <a:endParaRPr kumimoji="1" lang="ja-JP" altLang="en-US"/>
          </a:p>
        </p:txBody>
      </p:sp>
    </p:spTree>
    <p:extLst>
      <p:ext uri="{BB962C8B-B14F-4D97-AF65-F5344CB8AC3E}">
        <p14:creationId xmlns:p14="http://schemas.microsoft.com/office/powerpoint/2010/main" val="2629768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EEDB430-0D60-8DFB-6E97-F6B589EBDDC3}"/>
              </a:ext>
            </a:extLst>
          </p:cNvPr>
          <p:cNvSpPr>
            <a:spLocks noGrp="1"/>
          </p:cNvSpPr>
          <p:nvPr>
            <p:ph type="ctrTitle"/>
          </p:nvPr>
        </p:nvSpPr>
        <p:spPr/>
        <p:txBody>
          <a:bodyPr>
            <a:normAutofit/>
          </a:bodyPr>
          <a:lstStyle/>
          <a:p>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実証実験プロジェクト名称 </a:t>
            </a:r>
            <a:r>
              <a:rPr lang="en-US" altLang="ja-JP" sz="3200" b="1" dirty="0">
                <a:latin typeface="メイリオ" panose="020B0604030504040204" pitchFamily="50" charset="-128"/>
                <a:ea typeface="メイリオ" panose="020B0604030504040204" pitchFamily="50" charset="-128"/>
              </a:rPr>
              <a:t>】</a:t>
            </a:r>
            <a:br>
              <a:rPr lang="en-US" altLang="ja-JP" sz="3200" b="1" dirty="0">
                <a:latin typeface="メイリオ" panose="020B0604030504040204" pitchFamily="50" charset="-128"/>
                <a:ea typeface="メイリオ" panose="020B0604030504040204" pitchFamily="50" charset="-128"/>
              </a:rPr>
            </a:br>
            <a:r>
              <a:rPr lang="en-US" altLang="ja-JP" sz="3200" b="1" dirty="0">
                <a:latin typeface="メイリオ" panose="020B0604030504040204" pitchFamily="50" charset="-128"/>
                <a:ea typeface="メイリオ" panose="020B0604030504040204" pitchFamily="50" charset="-128"/>
              </a:rPr>
              <a:t>【</a:t>
            </a:r>
            <a:r>
              <a:rPr lang="ja-JP" altLang="en-US" sz="3200" b="1" dirty="0">
                <a:latin typeface="メイリオ" panose="020B0604030504040204" pitchFamily="50" charset="-128"/>
                <a:ea typeface="メイリオ" panose="020B0604030504040204" pitchFamily="50" charset="-128"/>
              </a:rPr>
              <a:t>団体・法人名 </a:t>
            </a:r>
            <a:r>
              <a:rPr lang="en-US" altLang="ja-JP" sz="3200" b="1" dirty="0">
                <a:latin typeface="メイリオ" panose="020B0604030504040204" pitchFamily="50" charset="-128"/>
                <a:ea typeface="メイリオ" panose="020B0604030504040204" pitchFamily="50" charset="-128"/>
              </a:rPr>
              <a:t>】</a:t>
            </a:r>
            <a:endParaRPr kumimoji="1" lang="ja-JP" altLang="en-US" sz="3200" b="1" dirty="0">
              <a:latin typeface="メイリオ" panose="020B0604030504040204" pitchFamily="50" charset="-128"/>
              <a:ea typeface="メイリオ" panose="020B0604030504040204" pitchFamily="50" charset="-128"/>
            </a:endParaRPr>
          </a:p>
        </p:txBody>
      </p:sp>
      <p:sp>
        <p:nvSpPr>
          <p:cNvPr id="3" name="字幕 2">
            <a:extLst>
              <a:ext uri="{FF2B5EF4-FFF2-40B4-BE49-F238E27FC236}">
                <a16:creationId xmlns:a16="http://schemas.microsoft.com/office/drawing/2014/main" id="{337E8F2C-B7E0-7343-642E-EF4C2B3A379A}"/>
              </a:ext>
            </a:extLst>
          </p:cNvPr>
          <p:cNvSpPr>
            <a:spLocks noGrp="1"/>
          </p:cNvSpPr>
          <p:nvPr>
            <p:ph type="subTitle" idx="1"/>
          </p:nvPr>
        </p:nvSpPr>
        <p:spPr>
          <a:xfrm>
            <a:off x="844730" y="3959089"/>
            <a:ext cx="10842171" cy="2319791"/>
          </a:xfrm>
        </p:spPr>
        <p:txBody>
          <a:bodyPr>
            <a:normAutofit/>
          </a:bodyPr>
          <a:lstStyle/>
          <a:p>
            <a:pPr algn="l"/>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留意点</a:t>
            </a:r>
            <a:r>
              <a:rPr lang="en-US" altLang="ja-JP" sz="1400" b="1" dirty="0">
                <a:solidFill>
                  <a:srgbClr val="0000FF"/>
                </a:solidFill>
                <a:latin typeface="メイリオ" panose="020B0604030504040204" pitchFamily="50" charset="-128"/>
                <a:ea typeface="メイリオ" panose="020B0604030504040204" pitchFamily="50" charset="-128"/>
              </a:rPr>
              <a:t>〉</a:t>
            </a: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様式内の</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任意</a:t>
            </a:r>
            <a:r>
              <a:rPr lang="en-US" altLang="ja-JP" sz="1400" b="1" dirty="0">
                <a:solidFill>
                  <a:srgbClr val="0000FF"/>
                </a:solidFill>
                <a:latin typeface="メイリオ" panose="020B0604030504040204" pitchFamily="50" charset="-128"/>
                <a:ea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rPr>
              <a:t>項目以外は必ず記入してください。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本様式は、自由にデザインを変更して頂いて構いません。</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提案書は簡潔な記載を心がけてください。ページ数の制限はありませんが、</a:t>
            </a:r>
            <a:r>
              <a:rPr lang="en-US" altLang="ja-JP" sz="1400" b="1" dirty="0">
                <a:solidFill>
                  <a:srgbClr val="0000FF"/>
                </a:solidFill>
                <a:latin typeface="メイリオ" panose="020B0604030504040204" pitchFamily="50" charset="-128"/>
                <a:ea typeface="メイリオ" panose="020B0604030504040204" pitchFamily="50" charset="-128"/>
              </a:rPr>
              <a:t>20</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30</a:t>
            </a:r>
            <a:r>
              <a:rPr lang="ja-JP" altLang="en-US" sz="1400" b="1" dirty="0">
                <a:solidFill>
                  <a:srgbClr val="0000FF"/>
                </a:solidFill>
                <a:latin typeface="メイリオ" panose="020B0604030504040204" pitchFamily="50" charset="-128"/>
                <a:ea typeface="メイリオ" panose="020B0604030504040204" pitchFamily="50" charset="-128"/>
              </a:rPr>
              <a:t>ページを目安にしてください。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各スライドに記載した説明文をよく読んでから事業提案書を作成してください。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事業提案書の雛形から逸脱した提案書は、審査対象とならない場合がございます。</a:t>
            </a:r>
            <a:endParaRPr lang="en-US" altLang="ja-JP" sz="1400" b="1" dirty="0">
              <a:solidFill>
                <a:srgbClr val="0000FF"/>
              </a:solidFill>
              <a:latin typeface="メイリオ" panose="020B0604030504040204" pitchFamily="50" charset="-128"/>
              <a:ea typeface="メイリオ" panose="020B0604030504040204" pitchFamily="50" charset="-128"/>
            </a:endParaRPr>
          </a:p>
          <a:p>
            <a:pPr marL="342900" indent="-342900" algn="l">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提出時に、各スライドに記載してある説明文やタイトルの（</a:t>
            </a:r>
            <a:r>
              <a:rPr lang="en-US" altLang="ja-JP" sz="1400" b="1" dirty="0">
                <a:solidFill>
                  <a:srgbClr val="0000FF"/>
                </a:solidFill>
                <a:latin typeface="メイリオ" panose="020B0604030504040204" pitchFamily="50" charset="-128"/>
                <a:ea typeface="メイリオ" panose="020B0604030504040204" pitchFamily="50" charset="-128"/>
              </a:rPr>
              <a:t>1</a:t>
            </a: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スライド）は削除してください。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
        <p:nvSpPr>
          <p:cNvPr id="4" name="タイトル 1">
            <a:extLst>
              <a:ext uri="{FF2B5EF4-FFF2-40B4-BE49-F238E27FC236}">
                <a16:creationId xmlns:a16="http://schemas.microsoft.com/office/drawing/2014/main" id="{AFC6960D-EEF7-FF74-429A-30688C74976C}"/>
              </a:ext>
            </a:extLst>
          </p:cNvPr>
          <p:cNvSpPr txBox="1">
            <a:spLocks/>
          </p:cNvSpPr>
          <p:nvPr/>
        </p:nvSpPr>
        <p:spPr>
          <a:xfrm>
            <a:off x="191344" y="116632"/>
            <a:ext cx="2961159" cy="462488"/>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algn="l"/>
            <a:r>
              <a:rPr lang="ja-JP" altLang="en-US" sz="1600" b="1" dirty="0"/>
              <a:t>様式第１号の２　事業提案書</a:t>
            </a:r>
          </a:p>
        </p:txBody>
      </p:sp>
    </p:spTree>
    <p:extLst>
      <p:ext uri="{BB962C8B-B14F-4D97-AF65-F5344CB8AC3E}">
        <p14:creationId xmlns:p14="http://schemas.microsoft.com/office/powerpoint/2010/main" val="1876303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50607A0-1B51-1B93-E809-EBAFAAEEB3E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9.</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実証実験の</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KPI</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D76C23C7-A234-BE71-083A-8F6ACBE651E8}"/>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今回の実証実験の成果について、どのような項目を用いてどのように評価するのかを記載してください。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可能な限り定量的な基準を記載してください。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631702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F1D4922-6F3A-1B25-DF20-691EB9A295EF}"/>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本実証実験のスケジュール（１～２スライド）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C44D1549-EC07-3121-E8F9-41334C3B78FC}"/>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実証実験のスケジュールを、</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5W1H</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を明記して記載してください。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実証実験で特にリスクとなる工程があれば、理由とともに記載してください。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5363461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5BA093-F42B-B407-16C1-2F3E5732143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11.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実証実験後の見通し（１～２スライド）</a:t>
            </a:r>
            <a:endParaRPr kumimoji="1" lang="ja-JP" altLang="en-US" dirty="0"/>
          </a:p>
        </p:txBody>
      </p:sp>
      <p:sp>
        <p:nvSpPr>
          <p:cNvPr id="3" name="コンテンツ プレースホルダー 2">
            <a:extLst>
              <a:ext uri="{FF2B5EF4-FFF2-40B4-BE49-F238E27FC236}">
                <a16:creationId xmlns:a16="http://schemas.microsoft.com/office/drawing/2014/main" id="{B5522569-D735-588D-107E-614683574EA7}"/>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本実証実験の成果を活用して、</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1</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年後にどのような事業展開を想定しているか記載してください。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実証実験実施後に、山梨県内での事業展開について、想定している計画があれば記載してください。</a:t>
            </a:r>
          </a:p>
        </p:txBody>
      </p:sp>
    </p:spTree>
    <p:extLst>
      <p:ext uri="{BB962C8B-B14F-4D97-AF65-F5344CB8AC3E}">
        <p14:creationId xmlns:p14="http://schemas.microsoft.com/office/powerpoint/2010/main" val="580007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D5DD16D-6F82-7436-E44B-BB454ABA8497}"/>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12.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収益モデル（１～２スライド）</a:t>
            </a:r>
            <a:endParaRPr kumimoji="1" lang="ja-JP" altLang="en-US" dirty="0"/>
          </a:p>
        </p:txBody>
      </p:sp>
      <p:sp>
        <p:nvSpPr>
          <p:cNvPr id="3" name="コンテンツ プレースホルダー 2">
            <a:extLst>
              <a:ext uri="{FF2B5EF4-FFF2-40B4-BE49-F238E27FC236}">
                <a16:creationId xmlns:a16="http://schemas.microsoft.com/office/drawing/2014/main" id="{9ADC2B5E-4C47-01D9-4BC3-1466F6AA4A99}"/>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想定しているプロダクトの価格と、価格に関する顧客へのヒアリング結果があれば記載してください。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想定しているプロダクトのエンドユーザーを含むステークホルダー（原料調達先や外部委託先、代理店など）を整理し、想定されるお金の流れを記載してください。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各ステークホルダーとすでに関係性がある場合は、その程度を具体的に記載してください。</a:t>
            </a:r>
          </a:p>
        </p:txBody>
      </p:sp>
    </p:spTree>
    <p:extLst>
      <p:ext uri="{BB962C8B-B14F-4D97-AF65-F5344CB8AC3E}">
        <p14:creationId xmlns:p14="http://schemas.microsoft.com/office/powerpoint/2010/main" val="28280359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162BA7-1023-8914-FA84-2316CE98AF7D}"/>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13.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チームメンバーの経歴・専門性（１～２スライド）</a:t>
            </a:r>
            <a:endParaRPr kumimoji="1" lang="ja-JP" altLang="en-US" dirty="0"/>
          </a:p>
        </p:txBody>
      </p:sp>
      <p:sp>
        <p:nvSpPr>
          <p:cNvPr id="3" name="コンテンツ プレースホルダー 2">
            <a:extLst>
              <a:ext uri="{FF2B5EF4-FFF2-40B4-BE49-F238E27FC236}">
                <a16:creationId xmlns:a16="http://schemas.microsoft.com/office/drawing/2014/main" id="{E32CBC99-0097-FB49-E633-B64D73734CB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チームメンバーのバックグラウンド（経歴）や専門性・能力について記載してください。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本実証実験を担当する方と、間接的に関与される方が区別できるように記載してください。</a:t>
            </a:r>
          </a:p>
        </p:txBody>
      </p:sp>
    </p:spTree>
    <p:extLst>
      <p:ext uri="{BB962C8B-B14F-4D97-AF65-F5344CB8AC3E}">
        <p14:creationId xmlns:p14="http://schemas.microsoft.com/office/powerpoint/2010/main" val="19467043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2F6DAD-F0A3-DF55-BD75-7D13F734CB4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14.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本実証実験の体制（１～２スライド）</a:t>
            </a:r>
            <a:endParaRPr kumimoji="1" lang="ja-JP" altLang="en-US" dirty="0"/>
          </a:p>
        </p:txBody>
      </p:sp>
      <p:sp>
        <p:nvSpPr>
          <p:cNvPr id="3" name="コンテンツ プレースホルダー 2">
            <a:extLst>
              <a:ext uri="{FF2B5EF4-FFF2-40B4-BE49-F238E27FC236}">
                <a16:creationId xmlns:a16="http://schemas.microsoft.com/office/drawing/2014/main" id="{71E88754-CF41-E871-8940-CFE59954BE80}"/>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本実証実験を実施するための組織体制及び社外の企業や団体と連携して実施する場合は、それぞれの役割が分かるように記載してください。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024080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1FCE853-1222-1268-C8F9-E8B71FC99858}"/>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15.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技術シーズの概要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11A30195-EF3B-B230-1033-2F69DE0BB7F0}"/>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この事業の基盤となる技術シーズがある場合は、その概要と現時点での成熟度（ラボレベル、試作段階（プロトタイプ）、製品化段階など）を記載してください。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専門用語をなるべく避け、多くの人が理解できる内容を心掛けてください。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311131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090FFC6-4210-8830-9011-5CEB18A408D4}"/>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16.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知的財産の状況</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任意</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（１～２スライド）</a:t>
            </a:r>
            <a:endParaRPr kumimoji="1" lang="ja-JP" altLang="en-US" dirty="0"/>
          </a:p>
        </p:txBody>
      </p:sp>
      <p:sp>
        <p:nvSpPr>
          <p:cNvPr id="3" name="コンテンツ プレースホルダー 2">
            <a:extLst>
              <a:ext uri="{FF2B5EF4-FFF2-40B4-BE49-F238E27FC236}">
                <a16:creationId xmlns:a16="http://schemas.microsoft.com/office/drawing/2014/main" id="{3EB9D49F-D29B-C4DF-9A11-D60D750BF844}"/>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この事業において、知的財産に関する権利の保有者（個人、研究室、企業との共有など）、あるいは権利化に向けた取り組みがあれば記載してください。企業や大学など他の組織との共同研究などがある場合は、可能な限りその旨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特許出願前などで秘匿する必要がある情報については、記載しないでください。</a:t>
            </a:r>
          </a:p>
        </p:txBody>
      </p:sp>
    </p:spTree>
    <p:extLst>
      <p:ext uri="{BB962C8B-B14F-4D97-AF65-F5344CB8AC3E}">
        <p14:creationId xmlns:p14="http://schemas.microsoft.com/office/powerpoint/2010/main" val="3624087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26CD89-23F6-C771-1AE3-4A21A73EC5CB}"/>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17.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本実証実験に係る想定収入・支出（収支予算書）</a:t>
            </a:r>
            <a:endParaRPr kumimoji="1" lang="ja-JP" altLang="en-US" dirty="0"/>
          </a:p>
        </p:txBody>
      </p:sp>
      <p:sp>
        <p:nvSpPr>
          <p:cNvPr id="3" name="コンテンツ プレースホルダー 2">
            <a:extLst>
              <a:ext uri="{FF2B5EF4-FFF2-40B4-BE49-F238E27FC236}">
                <a16:creationId xmlns:a16="http://schemas.microsoft.com/office/drawing/2014/main" id="{998635D6-024E-4C1E-FE49-14E86B8D6BC5}"/>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現在想定している本実証実験の収入・支出見積と希望する補助金額を記載してください（原則として消費税抜き）。</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収入項目は、補助金と自己資金を想定しています。</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本事業の補助金額は、支出金額（経費支援対象費用）の総額の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分の</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が上限になります。経費支援の対象費目は、募集案内をご確認ください。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審査の過程で、申請金額より交付補助金額が減額になる可能性があります。意義のある実証実験を行うために必要となる、補助金の最低金額（上限</a:t>
            </a:r>
            <a:r>
              <a:rPr lang="en-US" altLang="ja-JP"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600</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万円）も明記してください。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収支予算の記入に当たって、必要に応じ、次のページに掲出する表をご活用ください。</a:t>
            </a:r>
          </a:p>
        </p:txBody>
      </p:sp>
    </p:spTree>
    <p:extLst>
      <p:ext uri="{BB962C8B-B14F-4D97-AF65-F5344CB8AC3E}">
        <p14:creationId xmlns:p14="http://schemas.microsoft.com/office/powerpoint/2010/main" val="1939083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9">
            <a:extLst>
              <a:ext uri="{FF2B5EF4-FFF2-40B4-BE49-F238E27FC236}">
                <a16:creationId xmlns:a16="http://schemas.microsoft.com/office/drawing/2014/main" id="{82D7CB9A-A8CC-0100-91EE-7C602BE3542C}"/>
              </a:ext>
            </a:extLst>
          </p:cNvPr>
          <p:cNvGraphicFramePr>
            <a:graphicFrameLocks noGrp="1"/>
          </p:cNvGraphicFramePr>
          <p:nvPr>
            <p:extLst>
              <p:ext uri="{D42A27DB-BD31-4B8C-83A1-F6EECF244321}">
                <p14:modId xmlns:p14="http://schemas.microsoft.com/office/powerpoint/2010/main" val="775254766"/>
              </p:ext>
            </p:extLst>
          </p:nvPr>
        </p:nvGraphicFramePr>
        <p:xfrm>
          <a:off x="1878360" y="43307"/>
          <a:ext cx="8435280" cy="5504518"/>
        </p:xfrm>
        <a:graphic>
          <a:graphicData uri="http://schemas.openxmlformats.org/drawingml/2006/table">
            <a:tbl>
              <a:tblPr firstRow="1" bandRow="1">
                <a:tableStyleId>{5940675A-B579-460E-94D1-54222C63F5DA}</a:tableStyleId>
              </a:tblPr>
              <a:tblGrid>
                <a:gridCol w="360040">
                  <a:extLst>
                    <a:ext uri="{9D8B030D-6E8A-4147-A177-3AD203B41FA5}">
                      <a16:colId xmlns:a16="http://schemas.microsoft.com/office/drawing/2014/main" val="1044527182"/>
                    </a:ext>
                  </a:extLst>
                </a:gridCol>
                <a:gridCol w="2163918">
                  <a:extLst>
                    <a:ext uri="{9D8B030D-6E8A-4147-A177-3AD203B41FA5}">
                      <a16:colId xmlns:a16="http://schemas.microsoft.com/office/drawing/2014/main" val="556585242"/>
                    </a:ext>
                  </a:extLst>
                </a:gridCol>
                <a:gridCol w="1875934">
                  <a:extLst>
                    <a:ext uri="{9D8B030D-6E8A-4147-A177-3AD203B41FA5}">
                      <a16:colId xmlns:a16="http://schemas.microsoft.com/office/drawing/2014/main" val="2660414342"/>
                    </a:ext>
                  </a:extLst>
                </a:gridCol>
                <a:gridCol w="2177591">
                  <a:extLst>
                    <a:ext uri="{9D8B030D-6E8A-4147-A177-3AD203B41FA5}">
                      <a16:colId xmlns:a16="http://schemas.microsoft.com/office/drawing/2014/main" val="3234598904"/>
                    </a:ext>
                  </a:extLst>
                </a:gridCol>
                <a:gridCol w="1857797">
                  <a:extLst>
                    <a:ext uri="{9D8B030D-6E8A-4147-A177-3AD203B41FA5}">
                      <a16:colId xmlns:a16="http://schemas.microsoft.com/office/drawing/2014/main" val="1411523278"/>
                    </a:ext>
                  </a:extLst>
                </a:gridCol>
              </a:tblGrid>
              <a:tr h="144500">
                <a:tc rowSpan="4">
                  <a:txBody>
                    <a:bodyPr/>
                    <a:lstStyle/>
                    <a:p>
                      <a:pPr algn="ctr"/>
                      <a:r>
                        <a:rPr kumimoji="1" lang="ja-JP" altLang="en-US" sz="1100" b="1" dirty="0">
                          <a:latin typeface="Meiryo UI" panose="020B0604030504040204" pitchFamily="50" charset="-128"/>
                          <a:ea typeface="Meiryo UI" panose="020B0604030504040204" pitchFamily="50" charset="-128"/>
                        </a:rPr>
                        <a:t>収入の内訳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収入項目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902960757"/>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補助金</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54520008"/>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自己資金</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083530528"/>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その他の収入</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4618123"/>
                  </a:ext>
                </a:extLst>
              </a:tr>
              <a:tr h="249835">
                <a:tc gridSpan="2">
                  <a:txBody>
                    <a:bodyPr/>
                    <a:lstStyle/>
                    <a:p>
                      <a:pPr algn="l"/>
                      <a:r>
                        <a:rPr kumimoji="1" lang="en-US" altLang="ja-JP" sz="1100" b="1" dirty="0">
                          <a:latin typeface="Meiryo UI" panose="020B0604030504040204" pitchFamily="50" charset="-128"/>
                          <a:ea typeface="Meiryo UI" panose="020B0604030504040204" pitchFamily="50" charset="-128"/>
                        </a:rPr>
                        <a:t>A.</a:t>
                      </a:r>
                      <a:r>
                        <a:rPr kumimoji="1" lang="ja-JP" altLang="en-US" sz="1100" b="1" dirty="0">
                          <a:latin typeface="Meiryo UI" panose="020B0604030504040204" pitchFamily="50" charset="-128"/>
                          <a:ea typeface="Meiryo UI" panose="020B0604030504040204" pitchFamily="50" charset="-128"/>
                        </a:rPr>
                        <a:t>　収入合計</a:t>
                      </a:r>
                    </a:p>
                  </a:txBody>
                  <a:tcPr anchor="ctr"/>
                </a:tc>
                <a:tc hMerge="1">
                  <a:txBody>
                    <a:bodyPr/>
                    <a:lstStyle/>
                    <a:p>
                      <a:endParaRPr kumimoji="1" lang="ja-JP" altLang="en-US"/>
                    </a:p>
                  </a:txBody>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979893756"/>
                  </a:ext>
                </a:extLst>
              </a:tr>
              <a:tr h="249835">
                <a:tc rowSpan="11">
                  <a:txBody>
                    <a:bodyPr/>
                    <a:lstStyle/>
                    <a:p>
                      <a:pPr algn="ctr"/>
                      <a:r>
                        <a:rPr kumimoji="1" lang="ja-JP" altLang="en-US" sz="1100" b="1" dirty="0">
                          <a:latin typeface="Meiryo UI" panose="020B0604030504040204" pitchFamily="50" charset="-128"/>
                          <a:ea typeface="Meiryo UI" panose="020B0604030504040204" pitchFamily="50" charset="-128"/>
                        </a:rPr>
                        <a:t>支出の内訳</a:t>
                      </a:r>
                    </a:p>
                  </a:txBody>
                  <a:tcPr vert="eaVert"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支出費目</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事業費　金額</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補助金申請額（事業費の</a:t>
                      </a:r>
                      <a:r>
                        <a:rPr kumimoji="1" lang="en-US" altLang="ja-JP" sz="1100" b="1" dirty="0">
                          <a:latin typeface="Meiryo UI" panose="020B0604030504040204" pitchFamily="50" charset="-128"/>
                          <a:ea typeface="Meiryo UI" panose="020B0604030504040204" pitchFamily="50" charset="-128"/>
                        </a:rPr>
                        <a:t>3/4</a:t>
                      </a:r>
                      <a:r>
                        <a:rPr kumimoji="1" lang="ja-JP" altLang="en-US" sz="1100" b="1" dirty="0">
                          <a:latin typeface="Meiryo UI" panose="020B0604030504040204" pitchFamily="50" charset="-128"/>
                          <a:ea typeface="Meiryo UI" panose="020B0604030504040204" pitchFamily="50" charset="-128"/>
                        </a:rPr>
                        <a:t>）</a:t>
                      </a:r>
                    </a:p>
                  </a:txBody>
                  <a:tcPr anchor="ctr">
                    <a:solidFill>
                      <a:schemeClr val="tx2">
                        <a:lumMod val="20000"/>
                        <a:lumOff val="80000"/>
                      </a:schemeClr>
                    </a:solidFill>
                  </a:tcPr>
                </a:tc>
                <a:tc>
                  <a:txBody>
                    <a:bodyPr/>
                    <a:lstStyle/>
                    <a:p>
                      <a:pPr algn="ctr"/>
                      <a:r>
                        <a:rPr kumimoji="1" lang="ja-JP" altLang="en-US" sz="1100" b="1" dirty="0">
                          <a:latin typeface="Meiryo UI" panose="020B0604030504040204" pitchFamily="50" charset="-128"/>
                          <a:ea typeface="Meiryo UI" panose="020B0604030504040204" pitchFamily="50" charset="-128"/>
                        </a:rPr>
                        <a:t>内訳</a:t>
                      </a:r>
                    </a:p>
                  </a:txBody>
                  <a:tcPr anchor="ctr">
                    <a:solidFill>
                      <a:schemeClr val="tx2">
                        <a:lumMod val="20000"/>
                        <a:lumOff val="80000"/>
                      </a:schemeClr>
                    </a:solidFill>
                  </a:tcPr>
                </a:tc>
                <a:extLst>
                  <a:ext uri="{0D108BD9-81ED-4DB2-BD59-A6C34878D82A}">
                    <a16:rowId xmlns:a16="http://schemas.microsoft.com/office/drawing/2014/main" val="4124021209"/>
                  </a:ext>
                </a:extLst>
              </a:tr>
              <a:tr h="249835">
                <a:tc vMerge="1">
                  <a:txBody>
                    <a:bodyPr/>
                    <a:lstStyle/>
                    <a:p>
                      <a:endParaRPr kumimoji="1" lang="ja-JP" altLang="en-US" sz="1100" dirty="0"/>
                    </a:p>
                  </a:txBody>
                  <a:tcPr vert="eaVert" anchor="ctr"/>
                </a:tc>
                <a:tc>
                  <a:txBody>
                    <a:bodyPr/>
                    <a:lstStyle/>
                    <a:p>
                      <a:r>
                        <a:rPr kumimoji="1" lang="ja-JP" altLang="en-US" sz="1100" b="1">
                          <a:latin typeface="Meiryo UI" panose="020B0604030504040204" pitchFamily="50" charset="-128"/>
                          <a:ea typeface="Meiryo UI" panose="020B0604030504040204" pitchFamily="50" charset="-128"/>
                        </a:rPr>
                        <a:t>①報償費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1680245"/>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②旅費</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80425038"/>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③需用費（消耗品費、燃料費、</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印刷製本日、光熱水費等）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32118676"/>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④役務費（通信運搬費、保管料、</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広告料、手数料、保険料等）</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20923626"/>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⑤委託料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62028461"/>
                  </a:ext>
                </a:extLst>
              </a:tr>
              <a:tr h="249835">
                <a:tc vMerge="1">
                  <a:txBody>
                    <a:bodyPr/>
                    <a:lstStyle/>
                    <a:p>
                      <a:endParaRPr kumimoji="1" lang="ja-JP" altLang="en-US" sz="1100" dirty="0"/>
                    </a:p>
                  </a:txBody>
                  <a:tcPr anchor="ctr"/>
                </a:tc>
                <a:tc>
                  <a:txBody>
                    <a:bodyPr/>
                    <a:lstStyle/>
                    <a:p>
                      <a:r>
                        <a:rPr kumimoji="1" lang="ja-JP" altLang="en-US" sz="1100" b="1">
                          <a:latin typeface="Meiryo UI" panose="020B0604030504040204" pitchFamily="50" charset="-128"/>
                          <a:ea typeface="Meiryo UI" panose="020B0604030504040204" pitchFamily="50" charset="-128"/>
                        </a:rPr>
                        <a:t>⑥使用料及び賃借料</a:t>
                      </a:r>
                      <a:endParaRPr kumimoji="1" lang="ja-JP" altLang="en-US" b="1">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237666479"/>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⑦原材料費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94904062"/>
                  </a:ext>
                </a:extLst>
              </a:tr>
              <a:tr h="249835">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⑧知的財産権等関連経費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04465095"/>
                  </a:ext>
                </a:extLst>
              </a:tr>
              <a:tr h="573150">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⑨人件費</a:t>
                      </a:r>
                      <a:endParaRPr kumimoji="1" lang="en-US" altLang="ja-JP" sz="1100" b="1" dirty="0">
                        <a:latin typeface="Meiryo UI" panose="020B0604030504040204" pitchFamily="50" charset="-128"/>
                        <a:ea typeface="Meiryo UI" panose="020B0604030504040204" pitchFamily="50" charset="-128"/>
                      </a:endParaRPr>
                    </a:p>
                    <a:p>
                      <a:r>
                        <a:rPr kumimoji="1" lang="ja-JP" altLang="en-US" sz="1100" b="1" dirty="0">
                          <a:latin typeface="Meiryo UI" panose="020B0604030504040204" pitchFamily="50" charset="-128"/>
                          <a:ea typeface="Meiryo UI" panose="020B0604030504040204" pitchFamily="50" charset="-128"/>
                        </a:rPr>
                        <a:t>（注：人件費の補助限度額は</a:t>
                      </a:r>
                      <a:endParaRPr kumimoji="1" lang="en-US" altLang="ja-JP" sz="1100" b="1" dirty="0">
                        <a:latin typeface="Meiryo UI" panose="020B0604030504040204" pitchFamily="50" charset="-128"/>
                        <a:ea typeface="Meiryo UI" panose="020B0604030504040204" pitchFamily="50" charset="-128"/>
                      </a:endParaRPr>
                    </a:p>
                    <a:p>
                      <a:r>
                        <a:rPr kumimoji="1" lang="en-US" altLang="ja-JP" sz="1100" b="1" dirty="0">
                          <a:latin typeface="Meiryo UI" panose="020B0604030504040204" pitchFamily="50" charset="-128"/>
                          <a:ea typeface="Meiryo UI" panose="020B0604030504040204" pitchFamily="50" charset="-128"/>
                        </a:rPr>
                        <a:t>  </a:t>
                      </a:r>
                      <a:r>
                        <a:rPr kumimoji="1" lang="ja-JP" altLang="en-US" sz="1100" b="1" dirty="0">
                          <a:latin typeface="Meiryo UI" panose="020B0604030504040204" pitchFamily="50" charset="-128"/>
                          <a:ea typeface="Meiryo UI" panose="020B0604030504040204" pitchFamily="50" charset="-128"/>
                        </a:rPr>
                        <a:t>補助申請額の４分の１とする）</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205604655"/>
                  </a:ext>
                </a:extLst>
              </a:tr>
              <a:tr h="411492">
                <a:tc vMerge="1">
                  <a:txBody>
                    <a:bodyPr/>
                    <a:lstStyle/>
                    <a:p>
                      <a:endParaRPr kumimoji="1" lang="ja-JP" altLang="en-US" sz="1100" dirty="0"/>
                    </a:p>
                  </a:txBody>
                  <a:tcPr anchor="ctr"/>
                </a:tc>
                <a:tc>
                  <a:txBody>
                    <a:bodyPr/>
                    <a:lstStyle/>
                    <a:p>
                      <a:r>
                        <a:rPr kumimoji="1" lang="ja-JP" altLang="en-US" sz="1100" b="1" dirty="0">
                          <a:latin typeface="Meiryo UI" panose="020B0604030504040204" pitchFamily="50" charset="-128"/>
                          <a:ea typeface="Meiryo UI" panose="020B0604030504040204" pitchFamily="50" charset="-128"/>
                        </a:rPr>
                        <a:t>⑩その他実証実験の実施に</a:t>
                      </a:r>
                      <a:br>
                        <a:rPr kumimoji="1" lang="en-US" altLang="ja-JP" sz="1100" b="1" dirty="0">
                          <a:latin typeface="Meiryo UI" panose="020B0604030504040204" pitchFamily="50" charset="-128"/>
                          <a:ea typeface="Meiryo UI" panose="020B0604030504040204" pitchFamily="50" charset="-128"/>
                        </a:rPr>
                      </a:br>
                      <a:r>
                        <a:rPr kumimoji="1" lang="ja-JP" altLang="en-US" sz="1100" b="1" dirty="0">
                          <a:latin typeface="Meiryo UI" panose="020B0604030504040204" pitchFamily="50" charset="-128"/>
                          <a:ea typeface="Meiryo UI" panose="020B0604030504040204" pitchFamily="50" charset="-128"/>
                        </a:rPr>
                        <a:t>　要する経費</a:t>
                      </a:r>
                      <a:endParaRPr kumimoji="1" lang="ja-JP" altLang="en-US"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20160710"/>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B.</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補助金対象外経費</a:t>
                      </a:r>
                      <a:r>
                        <a:rPr kumimoji="1" lang="en-US" altLang="zh-TW"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例</a:t>
                      </a: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備品購入費</a:t>
                      </a:r>
                      <a:r>
                        <a:rPr kumimoji="1" lang="en-US" altLang="zh-TW" sz="1100" b="1" dirty="0">
                          <a:latin typeface="Meiryo UI" panose="020B0604030504040204" pitchFamily="50" charset="-128"/>
                          <a:ea typeface="Meiryo UI" panose="020B0604030504040204" pitchFamily="50" charset="-128"/>
                        </a:rPr>
                        <a:t>)</a:t>
                      </a:r>
                      <a:endParaRPr kumimoji="1" lang="en-US" altLang="ja-JP"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 </a:t>
                      </a:r>
                      <a:endParaRPr kumimoji="1" lang="ja-JP" altLang="en-US" sz="1100" b="1" dirty="0">
                        <a:latin typeface="Meiryo UI" panose="020B0604030504040204" pitchFamily="50" charset="-128"/>
                        <a:ea typeface="Meiryo UI" panose="020B0604030504040204" pitchFamily="50" charset="-128"/>
                      </a:endParaRPr>
                    </a:p>
                  </a:txBody>
                  <a:tcPr anchor="ctr">
                    <a:lnTlToBr w="12700" cap="flat" cmpd="sng" algn="ctr">
                      <a:solidFill>
                        <a:schemeClr val="tx1"/>
                      </a:solidFill>
                      <a:prstDash val="solid"/>
                      <a:round/>
                      <a:headEnd type="none" w="med" len="med"/>
                      <a:tailEnd type="none" w="med" len="med"/>
                    </a:lnTlToBr>
                  </a:tcP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70498419"/>
                  </a:ext>
                </a:extLst>
              </a:tr>
              <a:tr h="260519">
                <a:tc gridSpan="2">
                  <a:txBody>
                    <a:bodyPr/>
                    <a:lstStyle/>
                    <a:p>
                      <a:r>
                        <a:rPr kumimoji="1" lang="en-US" altLang="ja-JP" sz="1100" b="1" dirty="0">
                          <a:latin typeface="Meiryo UI" panose="020B0604030504040204" pitchFamily="50" charset="-128"/>
                          <a:ea typeface="Meiryo UI" panose="020B0604030504040204" pitchFamily="50" charset="-128"/>
                        </a:rPr>
                        <a:t>C.</a:t>
                      </a:r>
                      <a:r>
                        <a:rPr kumimoji="1" lang="ja-JP" altLang="en-US" sz="1100" b="1" dirty="0">
                          <a:latin typeface="Meiryo UI" panose="020B0604030504040204" pitchFamily="50" charset="-128"/>
                          <a:ea typeface="Meiryo UI" panose="020B0604030504040204" pitchFamily="50" charset="-128"/>
                        </a:rPr>
                        <a:t>　</a:t>
                      </a:r>
                      <a:r>
                        <a:rPr kumimoji="1" lang="zh-TW" altLang="en-US" sz="1100" b="1" dirty="0">
                          <a:latin typeface="Meiryo UI" panose="020B0604030504040204" pitchFamily="50" charset="-128"/>
                          <a:ea typeface="Meiryo UI" panose="020B0604030504040204" pitchFamily="50" charset="-128"/>
                        </a:rPr>
                        <a:t>支出合計</a:t>
                      </a:r>
                      <a:endParaRPr kumimoji="1" lang="ja-JP" altLang="en-US" sz="1100" b="1" dirty="0">
                        <a:latin typeface="Meiryo UI" panose="020B0604030504040204" pitchFamily="50" charset="-128"/>
                        <a:ea typeface="Meiryo UI" panose="020B0604030504040204" pitchFamily="50" charset="-128"/>
                      </a:endParaRPr>
                    </a:p>
                  </a:txBody>
                  <a:tcPr anchor="ctr"/>
                </a:tc>
                <a:tc hMerge="1">
                  <a:txBody>
                    <a:bodyPr/>
                    <a:lstStyle/>
                    <a:p>
                      <a:endParaRPr kumimoji="1" lang="ja-JP" altLang="en-US" sz="1100" dirty="0"/>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100" b="1" dirty="0">
                          <a:latin typeface="Meiryo UI" panose="020B0604030504040204" pitchFamily="50" charset="-128"/>
                          <a:ea typeface="Meiryo UI" panose="020B0604030504040204" pitchFamily="50" charset="-128"/>
                        </a:rPr>
                        <a:t>D.    </a:t>
                      </a:r>
                      <a:r>
                        <a:rPr kumimoji="1" lang="ja-JP" altLang="en-US" sz="1100" b="1" dirty="0">
                          <a:latin typeface="Meiryo UI" panose="020B0604030504040204" pitchFamily="50" charset="-128"/>
                          <a:ea typeface="Meiryo UI" panose="020B0604030504040204" pitchFamily="50" charset="-128"/>
                        </a:rPr>
                        <a:t>　　　　　</a:t>
                      </a:r>
                      <a:r>
                        <a:rPr kumimoji="1" lang="en-US" altLang="ja-JP" sz="1100" b="1" dirty="0">
                          <a:latin typeface="Meiryo UI" panose="020B0604030504040204" pitchFamily="50" charset="-128"/>
                          <a:ea typeface="Meiryo UI" panose="020B0604030504040204" pitchFamily="50" charset="-128"/>
                        </a:rPr>
                        <a:t>                     \0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645315351"/>
                  </a:ext>
                </a:extLst>
              </a:tr>
            </a:tbl>
          </a:graphicData>
        </a:graphic>
      </p:graphicFrame>
      <p:graphicFrame>
        <p:nvGraphicFramePr>
          <p:cNvPr id="7" name="表 9">
            <a:extLst>
              <a:ext uri="{FF2B5EF4-FFF2-40B4-BE49-F238E27FC236}">
                <a16:creationId xmlns:a16="http://schemas.microsoft.com/office/drawing/2014/main" id="{31A67531-13B1-42A9-5FDC-A90967181966}"/>
              </a:ext>
            </a:extLst>
          </p:cNvPr>
          <p:cNvGraphicFramePr>
            <a:graphicFrameLocks noGrp="1"/>
          </p:cNvGraphicFramePr>
          <p:nvPr>
            <p:extLst>
              <p:ext uri="{D42A27DB-BD31-4B8C-83A1-F6EECF244321}">
                <p14:modId xmlns:p14="http://schemas.microsoft.com/office/powerpoint/2010/main" val="3711097308"/>
              </p:ext>
            </p:extLst>
          </p:nvPr>
        </p:nvGraphicFramePr>
        <p:xfrm>
          <a:off x="1878361" y="5547825"/>
          <a:ext cx="8435279" cy="51816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150548">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事業費合計</a:t>
                      </a:r>
                    </a:p>
                  </a:txBody>
                  <a:tcPr anchor="ctr">
                    <a:solidFill>
                      <a:schemeClr val="tx2"/>
                    </a:solidFill>
                  </a:tcPr>
                </a:tc>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補助金申請額（</a:t>
                      </a:r>
                      <a:r>
                        <a:rPr kumimoji="1" lang="en-US" altLang="ja-JP" sz="1100" b="1" dirty="0">
                          <a:solidFill>
                            <a:schemeClr val="bg1"/>
                          </a:solidFill>
                          <a:latin typeface="Meiryo UI" panose="020B0604030504040204" pitchFamily="50" charset="-128"/>
                          <a:ea typeface="Meiryo UI" panose="020B0604030504040204" pitchFamily="50" charset="-128"/>
                        </a:rPr>
                        <a:t>D</a:t>
                      </a:r>
                      <a:r>
                        <a:rPr kumimoji="1" lang="ja-JP" altLang="en-US" sz="1100" b="1" dirty="0">
                          <a:solidFill>
                            <a:schemeClr val="bg1"/>
                          </a:solidFill>
                          <a:latin typeface="Meiryo UI" panose="020B0604030504040204" pitchFamily="50" charset="-128"/>
                          <a:ea typeface="Meiryo UI" panose="020B0604030504040204" pitchFamily="50" charset="-128"/>
                        </a:rPr>
                        <a:t>）</a:t>
                      </a:r>
                    </a:p>
                  </a:txBody>
                  <a:tcPr anchor="ctr">
                    <a:solidFill>
                      <a:schemeClr val="tx2"/>
                    </a:solidFill>
                  </a:tcPr>
                </a:tc>
                <a:extLst>
                  <a:ext uri="{0D108BD9-81ED-4DB2-BD59-A6C34878D82A}">
                    <a16:rowId xmlns:a16="http://schemas.microsoft.com/office/drawing/2014/main" val="1553363046"/>
                  </a:ext>
                </a:extLst>
              </a:tr>
              <a:tr h="243285">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graphicFrame>
        <p:nvGraphicFramePr>
          <p:cNvPr id="3" name="表 9">
            <a:extLst>
              <a:ext uri="{FF2B5EF4-FFF2-40B4-BE49-F238E27FC236}">
                <a16:creationId xmlns:a16="http://schemas.microsoft.com/office/drawing/2014/main" id="{0F4217E8-B663-ABDD-1A2C-7934802D524E}"/>
              </a:ext>
            </a:extLst>
          </p:cNvPr>
          <p:cNvGraphicFramePr>
            <a:graphicFrameLocks noGrp="1"/>
          </p:cNvGraphicFramePr>
          <p:nvPr>
            <p:extLst>
              <p:ext uri="{D42A27DB-BD31-4B8C-83A1-F6EECF244321}">
                <p14:modId xmlns:p14="http://schemas.microsoft.com/office/powerpoint/2010/main" val="2464391248"/>
              </p:ext>
            </p:extLst>
          </p:nvPr>
        </p:nvGraphicFramePr>
        <p:xfrm>
          <a:off x="1878361" y="6188533"/>
          <a:ext cx="8435279" cy="259080"/>
        </p:xfrm>
        <a:graphic>
          <a:graphicData uri="http://schemas.openxmlformats.org/drawingml/2006/table">
            <a:tbl>
              <a:tblPr firstRow="1" bandRow="1">
                <a:tableStyleId>{5940675A-B579-460E-94D1-54222C63F5DA}</a:tableStyleId>
              </a:tblPr>
              <a:tblGrid>
                <a:gridCol w="4399891">
                  <a:extLst>
                    <a:ext uri="{9D8B030D-6E8A-4147-A177-3AD203B41FA5}">
                      <a16:colId xmlns:a16="http://schemas.microsoft.com/office/drawing/2014/main" val="1044527182"/>
                    </a:ext>
                  </a:extLst>
                </a:gridCol>
                <a:gridCol w="4035388">
                  <a:extLst>
                    <a:ext uri="{9D8B030D-6E8A-4147-A177-3AD203B41FA5}">
                      <a16:colId xmlns:a16="http://schemas.microsoft.com/office/drawing/2014/main" val="2660414342"/>
                    </a:ext>
                  </a:extLst>
                </a:gridCol>
              </a:tblGrid>
              <a:tr h="225923">
                <a:tc>
                  <a:txBody>
                    <a:bodyPr/>
                    <a:lstStyle/>
                    <a:p>
                      <a:pPr algn="ctr"/>
                      <a:r>
                        <a:rPr kumimoji="1" lang="ja-JP" altLang="en-US" sz="1100" b="1" dirty="0">
                          <a:solidFill>
                            <a:schemeClr val="bg1"/>
                          </a:solidFill>
                          <a:latin typeface="Meiryo UI" panose="020B0604030504040204" pitchFamily="50" charset="-128"/>
                          <a:ea typeface="Meiryo UI" panose="020B0604030504040204" pitchFamily="50" charset="-128"/>
                        </a:rPr>
                        <a:t>実証実験を実施するにあたり必要な補助金の最低金額</a:t>
                      </a:r>
                      <a:endParaRPr kumimoji="1" lang="en-US" altLang="ja-JP" sz="1100" b="1" dirty="0">
                        <a:solidFill>
                          <a:schemeClr val="bg1"/>
                        </a:solidFill>
                        <a:latin typeface="Meiryo UI" panose="020B0604030504040204" pitchFamily="50" charset="-128"/>
                        <a:ea typeface="Meiryo UI" panose="020B0604030504040204" pitchFamily="50" charset="-128"/>
                      </a:endParaRPr>
                    </a:p>
                  </a:txBody>
                  <a:tcPr anchor="ctr">
                    <a:solidFill>
                      <a:schemeClr val="tx2"/>
                    </a:solidFill>
                  </a:tcPr>
                </a:tc>
                <a:tc>
                  <a:txBody>
                    <a:bodyPr/>
                    <a:lstStyle/>
                    <a:p>
                      <a:pPr algn="r"/>
                      <a:r>
                        <a:rPr kumimoji="1" lang="en-US" altLang="ja-JP" sz="1100" b="1" dirty="0">
                          <a:latin typeface="Meiryo UI" panose="020B0604030504040204" pitchFamily="50" charset="-128"/>
                          <a:ea typeface="Meiryo UI" panose="020B0604030504040204" pitchFamily="50" charset="-128"/>
                        </a:rPr>
                        <a:t>\0</a:t>
                      </a:r>
                      <a:endParaRPr kumimoji="1" lang="ja-JP" altLang="en-US" sz="1100" b="1"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51576593"/>
                  </a:ext>
                </a:extLst>
              </a:tr>
            </a:tbl>
          </a:graphicData>
        </a:graphic>
      </p:graphicFrame>
    </p:spTree>
    <p:extLst>
      <p:ext uri="{BB962C8B-B14F-4D97-AF65-F5344CB8AC3E}">
        <p14:creationId xmlns:p14="http://schemas.microsoft.com/office/powerpoint/2010/main" val="3062553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8CEC5D-9550-597E-8A67-1E3D448021F1}"/>
              </a:ext>
            </a:extLst>
          </p:cNvPr>
          <p:cNvSpPr>
            <a:spLocks noGrp="1"/>
          </p:cNvSpPr>
          <p:nvPr>
            <p:ph type="title"/>
          </p:nvPr>
        </p:nvSpPr>
        <p:spPr/>
        <p:txBody>
          <a:bodyPr>
            <a:normAutofit/>
          </a:bodyPr>
          <a:lstStyle/>
          <a:p>
            <a:r>
              <a:rPr lang="ja-JP" altLang="en-US" b="1" dirty="0">
                <a:latin typeface="メイリオ" panose="020B0604030504040204" pitchFamily="50" charset="-128"/>
                <a:ea typeface="メイリオ" panose="020B0604030504040204" pitchFamily="50" charset="-128"/>
                <a:cs typeface="メイリオ" panose="020B0604030504040204" pitchFamily="50" charset="-128"/>
              </a:rPr>
              <a:t>１．解決したい社会課題（１～２スライド）</a:t>
            </a:r>
            <a:endParaRPr kumimoji="1" lang="ja-JP" altLang="en-US" dirty="0"/>
          </a:p>
        </p:txBody>
      </p:sp>
      <p:sp>
        <p:nvSpPr>
          <p:cNvPr id="3" name="コンテンツ プレースホルダー 2">
            <a:extLst>
              <a:ext uri="{FF2B5EF4-FFF2-40B4-BE49-F238E27FC236}">
                <a16:creationId xmlns:a16="http://schemas.microsoft.com/office/drawing/2014/main" id="{747875A0-B648-4985-49CF-0C79025CC73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事業の背景となる社会課題の詳細を記載してください。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なぜその社会課題に注目したのか（原体験があるとすればそれは何か）を記載してください。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469747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1DC7B77-4C76-02F8-B675-F0452E7D31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．具体的な顧客像（１～</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スライド）</a:t>
            </a:r>
            <a:endParaRPr kumimoji="1" lang="ja-JP" altLang="en-US" dirty="0"/>
          </a:p>
        </p:txBody>
      </p:sp>
      <p:sp>
        <p:nvSpPr>
          <p:cNvPr id="3" name="コンテンツ プレースホルダー 2">
            <a:extLst>
              <a:ext uri="{FF2B5EF4-FFF2-40B4-BE49-F238E27FC236}">
                <a16:creationId xmlns:a16="http://schemas.microsoft.com/office/drawing/2014/main" id="{C24B5197-5E91-1287-D21A-67DAD0E21B9F}"/>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ターゲットとする具体的な顧客像を記載してください。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なかでも、初期顧客となり得る顧客の特徴や抱えている課題を詳細に記載してください。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（顧客インタビュー</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テストを行っている場合は、その結果をもとに記載してください。）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62066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F3EA67-64A9-FD32-E11F-B9D59D1E5489}"/>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3.</a:t>
            </a:r>
            <a:r>
              <a:rPr lang="ja-JP" altLang="en-US" sz="2400" b="1" dirty="0">
                <a:latin typeface="メイリオ" panose="020B0604030504040204" pitchFamily="50" charset="-128"/>
                <a:ea typeface="メイリオ" panose="020B0604030504040204" pitchFamily="50" charset="-128"/>
              </a:rPr>
              <a:t> 独自の価値提案・プロダクトの進捗状況（１～２スライド）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88D9D049-611C-DEB1-1318-951AC195DCF1}"/>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a:t>
            </a:r>
            <a:r>
              <a:rPr lang="en-US" altLang="ja-JP" sz="1400" b="1" dirty="0">
                <a:solidFill>
                  <a:srgbClr val="0000FF"/>
                </a:solidFill>
                <a:latin typeface="メイリオ" panose="020B0604030504040204" pitchFamily="50" charset="-128"/>
                <a:ea typeface="メイリオ" panose="020B0604030504040204" pitchFamily="50" charset="-128"/>
              </a:rPr>
              <a:t>2.</a:t>
            </a:r>
            <a:r>
              <a:rPr lang="ja-JP" altLang="en-US" sz="1400" b="1" dirty="0">
                <a:solidFill>
                  <a:srgbClr val="0000FF"/>
                </a:solidFill>
                <a:latin typeface="メイリオ" panose="020B0604030504040204" pitchFamily="50" charset="-128"/>
                <a:ea typeface="メイリオ" panose="020B0604030504040204" pitchFamily="50" charset="-128"/>
              </a:rPr>
              <a:t>具体的な顧客像」で記載した顧客の課題に対して、貴社が提案する独自の価値</a:t>
            </a:r>
            <a:r>
              <a:rPr lang="ja-JP" altLang="en-US" b="1" dirty="0">
                <a:solidFill>
                  <a:srgbClr val="0000FF"/>
                </a:solidFill>
                <a:latin typeface="メイリオ" panose="020B0604030504040204" pitchFamily="50" charset="-128"/>
                <a:ea typeface="メイリオ" panose="020B0604030504040204" pitchFamily="50" charset="-128"/>
              </a:rPr>
              <a:t>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貴社の独自の価値提案について、応募時点でのプロダクトのステータス（プロトタイプ製作中、実用最小限の製品構築中など）を記載してください。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プロトタイプがあれば、その概要について記載してください。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7134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625D86-B2C5-A508-C9FC-962CA399BDB9}"/>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4</a:t>
            </a:r>
            <a:r>
              <a:rPr lang="en-US" altLang="ja-JP" sz="2400" b="1" dirty="0">
                <a:latin typeface="メイリオ" panose="020B0604030504040204" pitchFamily="50" charset="-128"/>
                <a:ea typeface="メイリオ" panose="020B0604030504040204" pitchFamily="50" charset="-128"/>
              </a:rPr>
              <a:t>. </a:t>
            </a:r>
            <a:r>
              <a:rPr lang="ja-JP" altLang="en-US" sz="2400" b="1" dirty="0">
                <a:latin typeface="メイリオ" panose="020B0604030504040204" pitchFamily="50" charset="-128"/>
                <a:ea typeface="メイリオ" panose="020B0604030504040204" pitchFamily="50" charset="-128"/>
              </a:rPr>
              <a:t>既存の代替品・</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競合の状況（１～２スライド）</a:t>
            </a:r>
            <a:endParaRPr kumimoji="1" lang="ja-JP" altLang="en-US" dirty="0"/>
          </a:p>
        </p:txBody>
      </p:sp>
      <p:sp>
        <p:nvSpPr>
          <p:cNvPr id="3" name="コンテンツ プレースホルダー 2">
            <a:extLst>
              <a:ext uri="{FF2B5EF4-FFF2-40B4-BE49-F238E27FC236}">
                <a16:creationId xmlns:a16="http://schemas.microsoft.com/office/drawing/2014/main" id="{0D3386C0-0FAD-F7A3-D009-19B52E8A8E46}"/>
              </a:ext>
            </a:extLst>
          </p:cNvPr>
          <p:cNvSpPr>
            <a:spLocks noGrp="1"/>
          </p:cNvSpPr>
          <p:nvPr>
            <p:ph idx="1"/>
          </p:nvPr>
        </p:nvSpPr>
        <p:spPr/>
        <p:txBody>
          <a:bodyPr/>
          <a:lstStyle/>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rPr>
              <a:t>既存の代替品や競合サービスの先行事例・類似事例の状況を詳細に記載してください。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顧客課題を充足する別の方法（間接的な競合）についても、可能な限り記載してください。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4109263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B123B5-F67F-64DF-7C1A-CC57A5F456AD}"/>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rPr>
              <a:t>5</a:t>
            </a:r>
            <a:r>
              <a:rPr lang="en-US" altLang="ja-JP" sz="2400" b="1" dirty="0">
                <a:latin typeface="メイリオ" panose="020B0604030504040204" pitchFamily="50" charset="-128"/>
                <a:ea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rPr>
              <a:t> 本実証実験の目的（１～２スライド）</a:t>
            </a:r>
            <a:endParaRPr kumimoji="1" lang="ja-JP" altLang="en-US" dirty="0"/>
          </a:p>
        </p:txBody>
      </p:sp>
      <p:sp>
        <p:nvSpPr>
          <p:cNvPr id="3" name="コンテンツ プレースホルダー 2">
            <a:extLst>
              <a:ext uri="{FF2B5EF4-FFF2-40B4-BE49-F238E27FC236}">
                <a16:creationId xmlns:a16="http://schemas.microsoft.com/office/drawing/2014/main" id="{D966EE6C-00D4-08EF-2FDC-1804711F680C}"/>
              </a:ext>
            </a:extLst>
          </p:cNvPr>
          <p:cNvSpPr>
            <a:spLocks noGrp="1"/>
          </p:cNvSpPr>
          <p:nvPr>
            <p:ph idx="1"/>
          </p:nvPr>
        </p:nvSpPr>
        <p:spPr/>
        <p:txBody>
          <a:bodyPr/>
          <a:lstStyle/>
          <a:p>
            <a:r>
              <a:rPr lang="ja-JP" altLang="en-US" b="1" dirty="0">
                <a:solidFill>
                  <a:srgbClr val="0000FF"/>
                </a:solidFill>
                <a:latin typeface="メイリオ" panose="020B0604030504040204" pitchFamily="50" charset="-128"/>
                <a:ea typeface="メイリオ" panose="020B0604030504040204" pitchFamily="50" charset="-128"/>
              </a:rPr>
              <a:t>本実証実験において、どのような価値提案の仮説を検証したいのか明確に記載してください。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rPr>
              <a:t>価値提案の仮説検証を実施済みの場合は、検証結果を踏まえて、適合すると考えるプロダクトの仮説を記載してください。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97048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214358-06C4-EF16-794F-287FAE28F9C4}"/>
              </a:ext>
            </a:extLst>
          </p:cNvPr>
          <p:cNvSpPr>
            <a:spLocks noGrp="1"/>
          </p:cNvSpPr>
          <p:nvPr>
            <p:ph type="title"/>
          </p:nvPr>
        </p:nvSpPr>
        <p:spPr/>
        <p:txBody>
          <a:bodyPr/>
          <a:lstStyle/>
          <a:p>
            <a:r>
              <a:rPr lang="en-US" altLang="ja-JP" dirty="0">
                <a:latin typeface="メイリオ" panose="020B0604030504040204" pitchFamily="50" charset="-128"/>
                <a:ea typeface="メイリオ" panose="020B0604030504040204" pitchFamily="50" charset="-128"/>
                <a:cs typeface="メイリオ" panose="020B0604030504040204" pitchFamily="50" charset="-128"/>
              </a:rPr>
              <a:t>6</a:t>
            </a:r>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 本実証実験の内容・検証方法（１～２スライド）</a:t>
            </a:r>
            <a:endParaRPr kumimoji="1" lang="ja-JP" altLang="en-US" dirty="0"/>
          </a:p>
        </p:txBody>
      </p:sp>
      <p:sp>
        <p:nvSpPr>
          <p:cNvPr id="3" name="コンテンツ プレースホルダー 2">
            <a:extLst>
              <a:ext uri="{FF2B5EF4-FFF2-40B4-BE49-F238E27FC236}">
                <a16:creationId xmlns:a16="http://schemas.microsoft.com/office/drawing/2014/main" id="{7323ADC5-9B04-2843-7D25-343FCBE86986}"/>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実証実験の具体的な実施方法を記載してください。</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実証実験で利用したいフィールド、想定される山梨県内での連携先を記載してください。</a:t>
            </a:r>
            <a:b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b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（具体名称ではなく、業界や領域（例</a:t>
            </a:r>
            <a:r>
              <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病院、介護施設、観光協会等）などで構いません。）</a:t>
            </a:r>
            <a:endParaRPr lang="en-US" altLang="ja-JP"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4402366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AF70EE-41DA-2855-708C-6438B6C33403}"/>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rPr>
              <a:t>7.</a:t>
            </a:r>
            <a:r>
              <a:rPr lang="ja-JP" altLang="en-US" sz="2400" b="1" dirty="0">
                <a:latin typeface="メイリオ" panose="020B0604030504040204" pitchFamily="50" charset="-128"/>
                <a:ea typeface="メイリオ" panose="020B0604030504040204" pitchFamily="50" charset="-128"/>
              </a:rPr>
              <a:t> 山梨県で実証実験を行う意義（１～２スライド）</a:t>
            </a:r>
            <a:endParaRPr kumimoji="1" lang="ja-JP" altLang="en-US" dirty="0"/>
          </a:p>
        </p:txBody>
      </p:sp>
      <p:sp>
        <p:nvSpPr>
          <p:cNvPr id="3" name="コンテンツ プレースホルダー 2">
            <a:extLst>
              <a:ext uri="{FF2B5EF4-FFF2-40B4-BE49-F238E27FC236}">
                <a16:creationId xmlns:a16="http://schemas.microsoft.com/office/drawing/2014/main" id="{1E1A94FA-CBFC-D718-D478-B0FD1098EEB3}"/>
              </a:ext>
            </a:extLst>
          </p:cNvPr>
          <p:cNvSpPr>
            <a:spLocks noGrp="1"/>
          </p:cNvSpPr>
          <p:nvPr>
            <p:ph idx="1"/>
          </p:nvPr>
        </p:nvSpPr>
        <p:spPr/>
        <p:txBody>
          <a:bodyPr>
            <a:normAutofit/>
          </a:bodyPr>
          <a:lstStyle/>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a:t>
            </a:r>
            <a:r>
              <a:rPr lang="en-US" altLang="ja-JP" b="1" dirty="0">
                <a:solidFill>
                  <a:srgbClr val="0000FF"/>
                </a:solidFill>
                <a:latin typeface="メイリオ" panose="020B0604030504040204" pitchFamily="50" charset="-128"/>
                <a:ea typeface="メイリオ" panose="020B0604030504040204" pitchFamily="50" charset="-128"/>
              </a:rPr>
              <a:t>5. </a:t>
            </a:r>
            <a:r>
              <a:rPr lang="ja-JP" altLang="en-US" b="1" dirty="0">
                <a:solidFill>
                  <a:srgbClr val="0000FF"/>
                </a:solidFill>
                <a:latin typeface="メイリオ" panose="020B0604030504040204" pitchFamily="50" charset="-128"/>
                <a:ea typeface="メイリオ" panose="020B0604030504040204" pitchFamily="50" charset="-128"/>
              </a:rPr>
              <a:t>本実証実験の目的」で記載した仮説について、なぜそれを山梨県で検証するのかを記載してください。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a:p>
            <a:pPr>
              <a:buFont typeface="Wingdings" panose="05000000000000000000" pitchFamily="2" charset="2"/>
              <a:buChar char="p"/>
            </a:pPr>
            <a:r>
              <a:rPr lang="ja-JP" altLang="en-US" b="1" dirty="0">
                <a:solidFill>
                  <a:srgbClr val="0000FF"/>
                </a:solidFill>
                <a:latin typeface="メイリオ" panose="020B0604030504040204" pitchFamily="50" charset="-128"/>
                <a:ea typeface="メイリオ" panose="020B0604030504040204" pitchFamily="50" charset="-128"/>
              </a:rPr>
              <a:t>例えば、山梨県が抱える課題や山梨県の特性を踏まえていることや、行政としての山梨県の支援がないと実現が難しいこと、山梨県への貢献が具体的に見込まれること（県内への拠点設置や雇用創出など）などを記載してください。</a:t>
            </a:r>
            <a:endParaRPr lang="en-US" altLang="ja-JP" b="1" dirty="0">
              <a:solidFill>
                <a:srgbClr val="0000FF"/>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62651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D003CC3-732F-DE7E-0356-ED244EFF36D5}"/>
              </a:ext>
            </a:extLst>
          </p:cNvPr>
          <p:cNvSpPr>
            <a:spLocks noGrp="1"/>
          </p:cNvSpPr>
          <p:nvPr>
            <p:ph type="title"/>
          </p:nvPr>
        </p:nvSpPr>
        <p:spPr/>
        <p:txBody>
          <a:bodyPr/>
          <a:lstStyle/>
          <a:p>
            <a:r>
              <a:rPr lang="en-US" altLang="ja-JP" sz="2400" b="1" dirty="0">
                <a:latin typeface="メイリオ" panose="020B0604030504040204" pitchFamily="50" charset="-128"/>
                <a:ea typeface="メイリオ" panose="020B0604030504040204" pitchFamily="50" charset="-128"/>
                <a:cs typeface="メイリオ" panose="020B0604030504040204" pitchFamily="50" charset="-128"/>
              </a:rPr>
              <a:t>8. </a:t>
            </a:r>
            <a:r>
              <a:rPr lang="ja-JP" altLang="en-US" sz="2400" b="1" dirty="0">
                <a:latin typeface="メイリオ" panose="020B0604030504040204" pitchFamily="50" charset="-128"/>
                <a:ea typeface="メイリオ" panose="020B0604030504040204" pitchFamily="50" charset="-128"/>
                <a:cs typeface="メイリオ" panose="020B0604030504040204" pitchFamily="50" charset="-128"/>
              </a:rPr>
              <a:t>山梨県等に期待する支援内容（１～２スライド）</a:t>
            </a:r>
            <a:endParaRPr kumimoji="1" lang="ja-JP" altLang="en-US" dirty="0"/>
          </a:p>
        </p:txBody>
      </p:sp>
      <p:sp>
        <p:nvSpPr>
          <p:cNvPr id="3" name="コンテンツ プレースホルダー 2">
            <a:extLst>
              <a:ext uri="{FF2B5EF4-FFF2-40B4-BE49-F238E27FC236}">
                <a16:creationId xmlns:a16="http://schemas.microsoft.com/office/drawing/2014/main" id="{B366E192-7D7E-76E1-E6B0-2BE69340AE5A}"/>
              </a:ext>
            </a:extLst>
          </p:cNvPr>
          <p:cNvSpPr>
            <a:spLocks noGrp="1"/>
          </p:cNvSpPr>
          <p:nvPr>
            <p:ph idx="1"/>
          </p:nvPr>
        </p:nvSpPr>
        <p:spPr/>
        <p:txBody>
          <a:bodyPr/>
          <a:lstStyle/>
          <a:p>
            <a:r>
              <a:rPr lang="ja-JP" altLang="en-US" sz="1400" b="1" dirty="0">
                <a:solidFill>
                  <a:srgbClr val="0000FF"/>
                </a:solidFill>
                <a:latin typeface="メイリオ" panose="020B0604030504040204" pitchFamily="50" charset="-128"/>
                <a:ea typeface="メイリオ" panose="020B0604030504040204" pitchFamily="50" charset="-128"/>
                <a:cs typeface="メイリオ" panose="020B0604030504040204" pitchFamily="50" charset="-128"/>
              </a:rPr>
              <a:t>山梨県や事務局（有限責任監査法人トーマツ）からの支援が必要な場合、具体的に必要な支援内容を記載してください。</a:t>
            </a:r>
          </a:p>
        </p:txBody>
      </p:sp>
    </p:spTree>
    <p:extLst>
      <p:ext uri="{BB962C8B-B14F-4D97-AF65-F5344CB8AC3E}">
        <p14:creationId xmlns:p14="http://schemas.microsoft.com/office/powerpoint/2010/main" val="39302736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1574</Words>
  <Application>Microsoft Office PowerPoint</Application>
  <PresentationFormat>ワイド画面</PresentationFormat>
  <Paragraphs>126</Paragraphs>
  <Slides>19</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19</vt:i4>
      </vt:variant>
    </vt:vector>
  </HeadingPairs>
  <TitlesOfParts>
    <vt:vector size="27" baseType="lpstr">
      <vt:lpstr>Meiryo UI</vt:lpstr>
      <vt:lpstr>Yu Gothic UI</vt:lpstr>
      <vt:lpstr>メイリオ</vt:lpstr>
      <vt:lpstr>游ゴシック</vt:lpstr>
      <vt:lpstr>游ゴシック Light</vt:lpstr>
      <vt:lpstr>Arial</vt:lpstr>
      <vt:lpstr>Wingdings</vt:lpstr>
      <vt:lpstr>Office テーマ</vt:lpstr>
      <vt:lpstr>【実証実験プロジェクト名称 】 【団体・法人名 】</vt:lpstr>
      <vt:lpstr>１．解決したい社会課題（１～２スライド）</vt:lpstr>
      <vt:lpstr>2．具体的な顧客像（１～2スライド）</vt:lpstr>
      <vt:lpstr>3. 独自の価値提案・プロダクトの進捗状況（１～２スライド）</vt:lpstr>
      <vt:lpstr>4. 既存の代替品・競合の状況（１～２スライド）</vt:lpstr>
      <vt:lpstr>5. 本実証実験の目的（１～２スライド）</vt:lpstr>
      <vt:lpstr>6. 本実証実験の内容・検証方法（１～２スライド）</vt:lpstr>
      <vt:lpstr>7. 山梨県で実証実験を行う意義（１～２スライド）</vt:lpstr>
      <vt:lpstr>8. 山梨県等に期待する支援内容（１～２スライド）</vt:lpstr>
      <vt:lpstr>9. 実証実験のKPI （１～２スライド）</vt:lpstr>
      <vt:lpstr>10. 本実証実験のスケジュール（１～２スライド）</vt:lpstr>
      <vt:lpstr>11. 実証実験後の見通し（１～２スライド）</vt:lpstr>
      <vt:lpstr>12. 収益モデル（１～２スライド）</vt:lpstr>
      <vt:lpstr>13. チームメンバーの経歴・専門性（１～２スライド）</vt:lpstr>
      <vt:lpstr>14. 本実証実験の体制（１～２スライド）</vt:lpstr>
      <vt:lpstr>15. 技術シーズの概要【任意】 （１～２スライド）</vt:lpstr>
      <vt:lpstr>16. 知的財産の状況【任意】 （１～２スライド）</vt:lpstr>
      <vt:lpstr>17. 本実証実験に係る想定収入・支出（収支予算書）</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2024-12-23T03:22:29Z</dcterms:created>
  <dcterms:modified xsi:type="dcterms:W3CDTF">2024-12-27T04:00:48Z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2024-12-23T03:22:31Z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45934a4e-ae1c-42c7-b058-393e0776fc3c</vt:lpwstr>
  </property>
  <property fmtid="{D5CDD505-2E9C-101B-9397-08002B2CF9AE}" pid="8" name="MSIP_Label_ea60d57e-af5b-4752-ac57-3e4f28ca11dc_ContentBits">
    <vt:lpwstr>0</vt:lpwstr>
  </property>
</Properties>
</file>