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75" r:id="rId2"/>
    <p:sldId id="276" r:id="rId3"/>
    <p:sldId id="287" r:id="rId4"/>
    <p:sldId id="288" r:id="rId5"/>
    <p:sldId id="289" r:id="rId6"/>
    <p:sldId id="290" r:id="rId7"/>
    <p:sldId id="291" r:id="rId8"/>
    <p:sldId id="292" r:id="rId9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08" autoAdjust="0"/>
    <p:restoredTop sz="95320" autoAdjust="0"/>
  </p:normalViewPr>
  <p:slideViewPr>
    <p:cSldViewPr snapToGrid="0">
      <p:cViewPr varScale="1">
        <p:scale>
          <a:sx n="96" d="100"/>
          <a:sy n="96" d="100"/>
        </p:scale>
        <p:origin x="16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0AE411AB-2BE1-4BE7-8F0B-C7423436DBA1}" type="datetimeFigureOut">
              <a:rPr kumimoji="1" lang="ja-JP" altLang="en-US" smtClean="0"/>
              <a:t>2025/11/19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F5BF405D-7C2B-4930-B7D8-83789F0DD06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35730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E9E10-00AD-4300-9A19-6BD63127FDED}" type="datetime1">
              <a:rPr kumimoji="1" lang="ja-JP" altLang="en-US" smtClean="0"/>
              <a:t>2025/11/19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CE5E-21F3-4A39-9BD3-30D74E4FD0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39142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405F1-8BA6-46AC-AC5C-FFB8049CCF7F}" type="datetime1">
              <a:rPr kumimoji="1" lang="ja-JP" altLang="en-US" smtClean="0"/>
              <a:t>2025/11/19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CE5E-21F3-4A39-9BD3-30D74E4FD0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45178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A8EFF-001B-4151-A16F-15FD1B7CA5D3}" type="datetime1">
              <a:rPr kumimoji="1" lang="ja-JP" altLang="en-US" smtClean="0"/>
              <a:t>2025/11/19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CE5E-21F3-4A39-9BD3-30D74E4FD0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91600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641-DCC8-451C-8C27-DA814AB4B9B1}" type="datetime1">
              <a:rPr kumimoji="1" lang="ja-JP" altLang="en-US" smtClean="0"/>
              <a:t>2025/11/19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CE5E-21F3-4A39-9BD3-30D74E4FD0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88331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88316-9F49-4D1C-A469-55955C2AF5A9}" type="datetime1">
              <a:rPr kumimoji="1" lang="ja-JP" altLang="en-US" smtClean="0"/>
              <a:t>2025/11/19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CE5E-21F3-4A39-9BD3-30D74E4FD0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4389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6719E-5643-4447-B54C-0D103FDC7C25}" type="datetime1">
              <a:rPr kumimoji="1" lang="ja-JP" altLang="en-US" smtClean="0"/>
              <a:t>2025/11/19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CE5E-21F3-4A39-9BD3-30D74E4FD0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88546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75CF-9C13-4520-9991-0F68AE16F79A}" type="datetime1">
              <a:rPr kumimoji="1" lang="ja-JP" altLang="en-US" smtClean="0"/>
              <a:t>2025/11/19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CE5E-21F3-4A39-9BD3-30D74E4FD0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64184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613E2-8E40-4D44-933A-CFFDB6552F29}" type="datetime1">
              <a:rPr kumimoji="1" lang="ja-JP" altLang="en-US" smtClean="0"/>
              <a:t>2025/11/19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CE5E-21F3-4A39-9BD3-30D74E4FD0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3015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F096E-6F5B-488B-9F24-90BC1464E206}" type="datetime1">
              <a:rPr kumimoji="1" lang="ja-JP" altLang="en-US" smtClean="0"/>
              <a:t>2025/11/19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CE5E-21F3-4A39-9BD3-30D74E4FD0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68754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4F3C9-FBE8-4877-BAF9-B3F47CC45385}" type="datetime1">
              <a:rPr kumimoji="1" lang="ja-JP" altLang="en-US" smtClean="0"/>
              <a:t>2025/11/19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CE5E-21F3-4A39-9BD3-30D74E4FD0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3861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8F560-B577-4CD0-B14E-3B344BE015D7}" type="datetime1">
              <a:rPr kumimoji="1" lang="ja-JP" altLang="en-US" smtClean="0"/>
              <a:t>2025/11/19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CE5E-21F3-4A39-9BD3-30D74E4FD0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86451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F1225-791A-4C76-B735-F71E488BD7BD}" type="datetime1">
              <a:rPr kumimoji="1" lang="ja-JP" altLang="en-US" smtClean="0"/>
              <a:t>2025/11/19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7CE5E-21F3-4A39-9BD3-30D74E4FD0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20858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コネクタ 6"/>
          <p:cNvCxnSpPr/>
          <p:nvPr/>
        </p:nvCxnSpPr>
        <p:spPr>
          <a:xfrm>
            <a:off x="0" y="895739"/>
            <a:ext cx="990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1045422" y="2961041"/>
            <a:ext cx="84279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令和８年度山梨県立学校等入学生に向けた　　　　　　　　学習者用端末の調達業務</a:t>
            </a:r>
            <a:endParaRPr lang="en-US" altLang="zh-TW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zh-TW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企画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提案</a:t>
            </a:r>
            <a:r>
              <a:rPr lang="zh-TW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書</a:t>
            </a:r>
          </a:p>
        </p:txBody>
      </p:sp>
      <p:sp>
        <p:nvSpPr>
          <p:cNvPr id="77" name="正方形/長方形 76"/>
          <p:cNvSpPr/>
          <p:nvPr/>
        </p:nvSpPr>
        <p:spPr>
          <a:xfrm>
            <a:off x="195944" y="1101070"/>
            <a:ext cx="5554047" cy="338554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提案者名等を適宜記載すること。</a:t>
            </a:r>
            <a:endParaRPr lang="zh-TW" altLang="en-US" sz="1600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95944" y="270590"/>
            <a:ext cx="1698957" cy="50385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様式第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号ー１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95944" y="2051171"/>
            <a:ext cx="9458597" cy="338554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企画書はこの表紙を除いて</a:t>
            </a:r>
            <a:r>
              <a:rPr lang="en-US" altLang="ja-JP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スライド以内とすること。</a:t>
            </a:r>
            <a:endParaRPr lang="zh-TW" altLang="en-US" sz="1600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CE5E-21F3-4A39-9BD3-30D74E4FD0E1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195944" y="1582700"/>
            <a:ext cx="5554047" cy="338554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作成に際しては別紙「審査基準」を参照すること。</a:t>
            </a:r>
            <a:endParaRPr lang="zh-TW" altLang="en-US" sz="1600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79660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コネクタ 6"/>
          <p:cNvCxnSpPr/>
          <p:nvPr/>
        </p:nvCxnSpPr>
        <p:spPr>
          <a:xfrm>
            <a:off x="0" y="731147"/>
            <a:ext cx="990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/>
          <p:cNvSpPr/>
          <p:nvPr/>
        </p:nvSpPr>
        <p:spPr>
          <a:xfrm>
            <a:off x="135706" y="146743"/>
            <a:ext cx="7974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>
                <a:latin typeface="Meiryo UI" panose="020B0604030504040204" pitchFamily="50" charset="-128"/>
                <a:ea typeface="Meiryo UI" panose="020B0604030504040204" pitchFamily="50" charset="-128"/>
              </a:rPr>
              <a:t>(1)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類似業務の実績</a:t>
            </a:r>
            <a:endParaRPr lang="en-US" altLang="zh-TW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36376" y="946220"/>
            <a:ext cx="9433248" cy="58477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別紙「審査基準」の「評価内容」を踏まえて提案内容を記載すること。</a:t>
            </a:r>
            <a:endParaRPr lang="en-US" altLang="ja-JP" sz="1600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ページ数については、複数枚であることに差し支えない（スライドの追加などにより適宜対応すること）。</a:t>
            </a:r>
            <a:endParaRPr lang="zh-TW" altLang="en-US" sz="1600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CE5E-21F3-4A39-9BD3-30D74E4FD0E1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81624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84A18-DF4C-A20A-91C2-92BB0B407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60F690AB-9A3E-96BE-BF64-0018100B2A79}"/>
              </a:ext>
            </a:extLst>
          </p:cNvPr>
          <p:cNvCxnSpPr/>
          <p:nvPr/>
        </p:nvCxnSpPr>
        <p:spPr>
          <a:xfrm>
            <a:off x="0" y="731147"/>
            <a:ext cx="990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69517EA-5961-4D7C-5E96-900868D78F73}"/>
              </a:ext>
            </a:extLst>
          </p:cNvPr>
          <p:cNvSpPr/>
          <p:nvPr/>
        </p:nvSpPr>
        <p:spPr>
          <a:xfrm>
            <a:off x="135706" y="146743"/>
            <a:ext cx="7974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>
                <a:latin typeface="Meiryo UI" panose="020B0604030504040204" pitchFamily="50" charset="-128"/>
                <a:ea typeface="Meiryo UI" panose="020B0604030504040204" pitchFamily="50" charset="-128"/>
              </a:rPr>
              <a:t>(2)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業務体制</a:t>
            </a:r>
            <a:endParaRPr lang="en-US" altLang="zh-TW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6F39FA8-4F33-94C2-9D2B-FEBA28A5513D}"/>
              </a:ext>
            </a:extLst>
          </p:cNvPr>
          <p:cNvSpPr/>
          <p:nvPr/>
        </p:nvSpPr>
        <p:spPr>
          <a:xfrm>
            <a:off x="236376" y="946220"/>
            <a:ext cx="9433248" cy="58477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別紙「審査基準」の「評価内容」を踏まえて提案内容を記載すること。</a:t>
            </a:r>
            <a:endParaRPr lang="en-US" altLang="ja-JP" sz="1600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ページ数については、複数枚であることに差し支えない（スライドの追加などにより適宜対応すること）。</a:t>
            </a:r>
            <a:endParaRPr lang="zh-TW" altLang="en-US" sz="1600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01CF815-3DBB-3D08-8180-AEFB8608B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CE5E-21F3-4A39-9BD3-30D74E4FD0E1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15575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3BB810-AFDE-022B-10F5-61C05728A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6F66F834-BAEB-DEB4-CA75-ED71269DE33C}"/>
              </a:ext>
            </a:extLst>
          </p:cNvPr>
          <p:cNvCxnSpPr/>
          <p:nvPr/>
        </p:nvCxnSpPr>
        <p:spPr>
          <a:xfrm>
            <a:off x="0" y="731147"/>
            <a:ext cx="990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F33852C-BC8E-8A82-1A6B-ED495EB963B3}"/>
              </a:ext>
            </a:extLst>
          </p:cNvPr>
          <p:cNvSpPr/>
          <p:nvPr/>
        </p:nvSpPr>
        <p:spPr>
          <a:xfrm>
            <a:off x="135706" y="146743"/>
            <a:ext cx="7974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>
                <a:latin typeface="Meiryo UI" panose="020B0604030504040204" pitchFamily="50" charset="-128"/>
                <a:ea typeface="Meiryo UI" panose="020B0604030504040204" pitchFamily="50" charset="-128"/>
              </a:rPr>
              <a:t>(3)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スケジュール</a:t>
            </a:r>
            <a:endParaRPr lang="en-US" altLang="zh-TW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3B5B326-8D8A-EB73-E9CF-7778E1B3D819}"/>
              </a:ext>
            </a:extLst>
          </p:cNvPr>
          <p:cNvSpPr/>
          <p:nvPr/>
        </p:nvSpPr>
        <p:spPr>
          <a:xfrm>
            <a:off x="236376" y="946220"/>
            <a:ext cx="9433248" cy="58477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別紙「審査基準」の「評価内容」を踏まえて提案内容を記載すること。</a:t>
            </a:r>
            <a:endParaRPr lang="en-US" altLang="ja-JP" sz="1600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ページ数については、複数枚であることに差し支えない（スライドの追加などにより適宜対応すること）。</a:t>
            </a:r>
            <a:endParaRPr lang="zh-TW" altLang="en-US" sz="1600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6DA955E-C2A2-E97A-C87D-D42B4C392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CE5E-21F3-4A39-9BD3-30D74E4FD0E1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0356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556344-2035-7E47-4E1C-7F25BBBDF9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8EE9C560-D673-6592-0B32-F108AA986BFD}"/>
              </a:ext>
            </a:extLst>
          </p:cNvPr>
          <p:cNvCxnSpPr/>
          <p:nvPr/>
        </p:nvCxnSpPr>
        <p:spPr>
          <a:xfrm>
            <a:off x="0" y="731147"/>
            <a:ext cx="990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6A33DEA-98BE-166E-5326-39053CE69C23}"/>
              </a:ext>
            </a:extLst>
          </p:cNvPr>
          <p:cNvSpPr/>
          <p:nvPr/>
        </p:nvSpPr>
        <p:spPr>
          <a:xfrm>
            <a:off x="135706" y="146743"/>
            <a:ext cx="7974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>
                <a:latin typeface="Meiryo UI" panose="020B0604030504040204" pitchFamily="50" charset="-128"/>
                <a:ea typeface="Meiryo UI" panose="020B0604030504040204" pitchFamily="50" charset="-128"/>
              </a:rPr>
              <a:t>(4)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端末価格・端末等の仕様</a:t>
            </a:r>
            <a:endParaRPr lang="en-US" altLang="zh-TW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BCC647A-FCB3-3307-36DC-6912F84295B1}"/>
              </a:ext>
            </a:extLst>
          </p:cNvPr>
          <p:cNvSpPr/>
          <p:nvPr/>
        </p:nvSpPr>
        <p:spPr>
          <a:xfrm>
            <a:off x="236376" y="946220"/>
            <a:ext cx="9433248" cy="58477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別紙「審査基準」の「評価内容」を踏まえて提案内容を記載すること。</a:t>
            </a:r>
            <a:endParaRPr lang="en-US" altLang="ja-JP" sz="1600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ページ数については、複数枚であることに差し支えない（スライドの追加などにより適宜対応すること）。</a:t>
            </a:r>
            <a:endParaRPr lang="zh-TW" altLang="en-US" sz="1600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E9ADDDA-B2FD-6CB8-2835-E1AAB4A4C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CE5E-21F3-4A39-9BD3-30D74E4FD0E1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3149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28295-A0C2-F83E-9186-5700399E31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C52DBA02-28DB-620B-3E62-7CD8949DF352}"/>
              </a:ext>
            </a:extLst>
          </p:cNvPr>
          <p:cNvCxnSpPr/>
          <p:nvPr/>
        </p:nvCxnSpPr>
        <p:spPr>
          <a:xfrm>
            <a:off x="0" y="731147"/>
            <a:ext cx="990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64A4B23-2D93-AC3E-BB23-9B391F2DAA85}"/>
              </a:ext>
            </a:extLst>
          </p:cNvPr>
          <p:cNvSpPr/>
          <p:nvPr/>
        </p:nvSpPr>
        <p:spPr>
          <a:xfrm>
            <a:off x="135706" y="146743"/>
            <a:ext cx="7974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>
                <a:latin typeface="Meiryo UI" panose="020B0604030504040204" pitchFamily="50" charset="-128"/>
                <a:ea typeface="Meiryo UI" panose="020B0604030504040204" pitchFamily="50" charset="-128"/>
              </a:rPr>
              <a:t>(5)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端末保証</a:t>
            </a:r>
            <a:endParaRPr lang="en-US" altLang="zh-TW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7D29E2C-0613-9A3F-D427-8175A4898515}"/>
              </a:ext>
            </a:extLst>
          </p:cNvPr>
          <p:cNvSpPr/>
          <p:nvPr/>
        </p:nvSpPr>
        <p:spPr>
          <a:xfrm>
            <a:off x="236376" y="946220"/>
            <a:ext cx="9433248" cy="58477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別紙「審査基準」の「評価内容」を踏まえて提案内容を記載すること。</a:t>
            </a:r>
            <a:endParaRPr lang="en-US" altLang="ja-JP" sz="1600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ページ数については、複数枚であることに差し支えない（スライドの追加などにより適宜対応すること）。</a:t>
            </a:r>
            <a:endParaRPr lang="zh-TW" altLang="en-US" sz="1600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F6A6A0C-766E-CCBF-40E5-932C819F3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CE5E-21F3-4A39-9BD3-30D74E4FD0E1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40597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42480-15DB-AE54-2A1F-F10A02D02D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8B97C411-84A2-B135-BBE9-B28657668C95}"/>
              </a:ext>
            </a:extLst>
          </p:cNvPr>
          <p:cNvCxnSpPr/>
          <p:nvPr/>
        </p:nvCxnSpPr>
        <p:spPr>
          <a:xfrm>
            <a:off x="0" y="731147"/>
            <a:ext cx="990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6086062-6BD8-FA9C-3FC2-34CE769EC09C}"/>
              </a:ext>
            </a:extLst>
          </p:cNvPr>
          <p:cNvSpPr/>
          <p:nvPr/>
        </p:nvSpPr>
        <p:spPr>
          <a:xfrm>
            <a:off x="135706" y="146743"/>
            <a:ext cx="7974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>
                <a:latin typeface="Meiryo UI" panose="020B0604030504040204" pitchFamily="50" charset="-128"/>
                <a:ea typeface="Meiryo UI" panose="020B0604030504040204" pitchFamily="50" charset="-128"/>
              </a:rPr>
              <a:t>(6)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購入プロセス</a:t>
            </a:r>
            <a:endParaRPr lang="en-US" altLang="zh-TW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2AC2BB5-AF24-A31F-1BBB-E1983D127F6D}"/>
              </a:ext>
            </a:extLst>
          </p:cNvPr>
          <p:cNvSpPr/>
          <p:nvPr/>
        </p:nvSpPr>
        <p:spPr>
          <a:xfrm>
            <a:off x="236376" y="946220"/>
            <a:ext cx="9433248" cy="58477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別紙「審査基準」の「評価内容」を踏まえて提案内容を記載すること。</a:t>
            </a:r>
            <a:endParaRPr lang="en-US" altLang="ja-JP" sz="1600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ページ数については、複数枚であることに差し支えない（スライドの追加などにより適宜対応すること）。</a:t>
            </a:r>
            <a:endParaRPr lang="zh-TW" altLang="en-US" sz="1600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97F6132-4261-C7CB-FDB8-053C754E3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CE5E-21F3-4A39-9BD3-30D74E4FD0E1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46222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1FBB1-497F-5ECE-628E-F5C5E3157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4866B874-5BFB-B316-B3E0-7BC9E5521317}"/>
              </a:ext>
            </a:extLst>
          </p:cNvPr>
          <p:cNvCxnSpPr/>
          <p:nvPr/>
        </p:nvCxnSpPr>
        <p:spPr>
          <a:xfrm>
            <a:off x="0" y="731147"/>
            <a:ext cx="990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2D33D33-ADEE-4C96-F885-1DB90722BA62}"/>
              </a:ext>
            </a:extLst>
          </p:cNvPr>
          <p:cNvSpPr/>
          <p:nvPr/>
        </p:nvSpPr>
        <p:spPr>
          <a:xfrm>
            <a:off x="135706" y="146743"/>
            <a:ext cx="7974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>
                <a:latin typeface="Meiryo UI" panose="020B0604030504040204" pitchFamily="50" charset="-128"/>
                <a:ea typeface="Meiryo UI" panose="020B0604030504040204" pitchFamily="50" charset="-128"/>
              </a:rPr>
              <a:t>(7)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独自の提案</a:t>
            </a:r>
            <a:endParaRPr lang="en-US" altLang="zh-TW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57A50CD-112A-AB93-0ECA-2BE06DC58009}"/>
              </a:ext>
            </a:extLst>
          </p:cNvPr>
          <p:cNvSpPr/>
          <p:nvPr/>
        </p:nvSpPr>
        <p:spPr>
          <a:xfrm>
            <a:off x="236376" y="946220"/>
            <a:ext cx="9433248" cy="58477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別紙「審査基準」の「評価内容」を踏まえて提案内容を記載すること。</a:t>
            </a:r>
            <a:endParaRPr lang="en-US" altLang="ja-JP" sz="1600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60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ページ数については、複数枚であることに差し支えない（スライドの追加などにより適宜対応すること）。</a:t>
            </a:r>
            <a:endParaRPr lang="zh-TW" altLang="en-US" sz="1600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57C3D159-6466-C3E4-9DAD-AF342C131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CE5E-21F3-4A39-9BD3-30D74E4FD0E1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82997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2438</TotalTime>
  <Words>431</Words>
  <Application>Microsoft Office PowerPoint</Application>
  <PresentationFormat>A4 210 x 297 mm</PresentationFormat>
  <Paragraphs>35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4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山梨県</dc:creator>
  <cp:lastModifiedBy>山梨県</cp:lastModifiedBy>
  <cp:revision>195</cp:revision>
  <cp:lastPrinted>2023-11-21T01:41:56Z</cp:lastPrinted>
  <dcterms:created xsi:type="dcterms:W3CDTF">2019-04-23T07:28:54Z</dcterms:created>
  <dcterms:modified xsi:type="dcterms:W3CDTF">2025-11-19T04:09:02Z</dcterms:modified>
</cp:coreProperties>
</file>