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11"/>
  </p:notesMasterIdLst>
  <p:handoutMasterIdLst>
    <p:handoutMasterId r:id="rId12"/>
  </p:handoutMasterIdLst>
  <p:sldIdLst>
    <p:sldId id="305" r:id="rId5"/>
    <p:sldId id="314" r:id="rId6"/>
    <p:sldId id="294" r:id="rId7"/>
    <p:sldId id="320" r:id="rId8"/>
    <p:sldId id="310" r:id="rId9"/>
    <p:sldId id="318" r:id="rId10"/>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59E53"/>
    <a:srgbClr val="1654A4"/>
    <a:srgbClr val="239E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9D6FA4-6BAC-4F25-892F-3F423386C43E}" v="362" dt="2021-06-15T00:50:45.653"/>
    <p1510:client id="{90B55FF7-58BE-4A24-9392-9E283DFFFA25}" v="4" dt="2021-06-14T11:38:18.01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38" autoAdjust="0"/>
    <p:restoredTop sz="95214" autoAdjust="0"/>
  </p:normalViewPr>
  <p:slideViewPr>
    <p:cSldViewPr>
      <p:cViewPr varScale="1">
        <p:scale>
          <a:sx n="110" d="100"/>
          <a:sy n="110" d="100"/>
        </p:scale>
        <p:origin x="2004"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0E98C65-1A5E-DFDF-D69C-321FFD36981A}"/>
              </a:ext>
            </a:extLst>
          </p:cNvPr>
          <p:cNvSpPr>
            <a:spLocks noGrp="1"/>
          </p:cNvSpPr>
          <p:nvPr>
            <p:ph type="hdr" sz="quarter"/>
          </p:nvPr>
        </p:nvSpPr>
        <p:spPr>
          <a:xfrm>
            <a:off x="0" y="1"/>
            <a:ext cx="2945448" cy="497838"/>
          </a:xfrm>
          <a:prstGeom prst="rect">
            <a:avLst/>
          </a:prstGeom>
        </p:spPr>
        <p:txBody>
          <a:bodyPr vert="horz" lIns="91312" tIns="45656" rIns="91312" bIns="45656"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16363A78-F717-B087-FA27-E5F78DB30DD7}"/>
              </a:ext>
            </a:extLst>
          </p:cNvPr>
          <p:cNvSpPr>
            <a:spLocks noGrp="1"/>
          </p:cNvSpPr>
          <p:nvPr>
            <p:ph type="dt" sz="quarter" idx="1"/>
          </p:nvPr>
        </p:nvSpPr>
        <p:spPr>
          <a:xfrm>
            <a:off x="3850643" y="1"/>
            <a:ext cx="2945448" cy="497838"/>
          </a:xfrm>
          <a:prstGeom prst="rect">
            <a:avLst/>
          </a:prstGeom>
        </p:spPr>
        <p:txBody>
          <a:bodyPr vert="horz" lIns="91312" tIns="45656" rIns="91312" bIns="45656" rtlCol="0"/>
          <a:lstStyle>
            <a:lvl1pPr algn="r">
              <a:defRPr sz="1200"/>
            </a:lvl1pPr>
          </a:lstStyle>
          <a:p>
            <a:endParaRPr kumimoji="1" lang="ja-JP" altLang="en-US"/>
          </a:p>
        </p:txBody>
      </p:sp>
      <p:sp>
        <p:nvSpPr>
          <p:cNvPr id="4" name="フッター プレースホルダー 3">
            <a:extLst>
              <a:ext uri="{FF2B5EF4-FFF2-40B4-BE49-F238E27FC236}">
                <a16:creationId xmlns:a16="http://schemas.microsoft.com/office/drawing/2014/main" id="{5E1A7A47-2310-7BD5-DF14-8FCF674D83F8}"/>
              </a:ext>
            </a:extLst>
          </p:cNvPr>
          <p:cNvSpPr>
            <a:spLocks noGrp="1"/>
          </p:cNvSpPr>
          <p:nvPr>
            <p:ph type="ftr" sz="quarter" idx="2"/>
          </p:nvPr>
        </p:nvSpPr>
        <p:spPr>
          <a:xfrm>
            <a:off x="0" y="9428800"/>
            <a:ext cx="2945448" cy="497838"/>
          </a:xfrm>
          <a:prstGeom prst="rect">
            <a:avLst/>
          </a:prstGeom>
        </p:spPr>
        <p:txBody>
          <a:bodyPr vert="horz" lIns="91312" tIns="45656" rIns="91312" bIns="45656"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70A45CEB-AC64-6DD0-1636-DCE848B770E6}"/>
              </a:ext>
            </a:extLst>
          </p:cNvPr>
          <p:cNvSpPr>
            <a:spLocks noGrp="1"/>
          </p:cNvSpPr>
          <p:nvPr>
            <p:ph type="sldNum" sz="quarter" idx="3"/>
          </p:nvPr>
        </p:nvSpPr>
        <p:spPr>
          <a:xfrm>
            <a:off x="3850643" y="9428800"/>
            <a:ext cx="2945448" cy="497838"/>
          </a:xfrm>
          <a:prstGeom prst="rect">
            <a:avLst/>
          </a:prstGeom>
        </p:spPr>
        <p:txBody>
          <a:bodyPr vert="horz" lIns="91312" tIns="45656" rIns="91312" bIns="45656" rtlCol="0" anchor="b"/>
          <a:lstStyle>
            <a:lvl1pPr algn="r">
              <a:defRPr sz="1200"/>
            </a:lvl1pPr>
          </a:lstStyle>
          <a:p>
            <a:fld id="{A6322F03-64E5-4A29-AD03-25F896B72CB9}" type="slidenum">
              <a:rPr kumimoji="1" lang="ja-JP" altLang="en-US" smtClean="0"/>
              <a:t>‹#›</a:t>
            </a:fld>
            <a:endParaRPr kumimoji="1" lang="ja-JP" altLang="en-US"/>
          </a:p>
        </p:txBody>
      </p:sp>
    </p:spTree>
    <p:extLst>
      <p:ext uri="{BB962C8B-B14F-4D97-AF65-F5344CB8AC3E}">
        <p14:creationId xmlns:p14="http://schemas.microsoft.com/office/powerpoint/2010/main" val="3574004000"/>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5659" cy="496332"/>
          </a:xfrm>
          <a:prstGeom prst="rect">
            <a:avLst/>
          </a:prstGeom>
        </p:spPr>
        <p:txBody>
          <a:bodyPr vert="horz" lIns="91312" tIns="45656" rIns="91312" bIns="4565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6332"/>
          </a:xfrm>
          <a:prstGeom prst="rect">
            <a:avLst/>
          </a:prstGeom>
        </p:spPr>
        <p:txBody>
          <a:bodyPr vert="horz" lIns="91312" tIns="45656" rIns="91312" bIns="45656" rtlCol="0"/>
          <a:lstStyle>
            <a:lvl1pPr algn="r">
              <a:defRPr sz="1200"/>
            </a:lvl1pPr>
          </a:lstStyle>
          <a:p>
            <a:endParaRPr kumimoji="1" lang="ja-JP" altLang="en-US"/>
          </a:p>
        </p:txBody>
      </p:sp>
      <p:sp>
        <p:nvSpPr>
          <p:cNvPr id="4" name="スライド イメージ プレースホルダー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1312" tIns="45656" rIns="91312" bIns="45656" rtlCol="0" anchor="ctr"/>
          <a:lstStyle/>
          <a:p>
            <a:endParaRPr lang="ja-JP" altLang="en-US"/>
          </a:p>
        </p:txBody>
      </p:sp>
      <p:sp>
        <p:nvSpPr>
          <p:cNvPr id="5" name="ノート プレースホルダー 4"/>
          <p:cNvSpPr>
            <a:spLocks noGrp="1"/>
          </p:cNvSpPr>
          <p:nvPr>
            <p:ph type="body" sz="quarter" idx="3"/>
          </p:nvPr>
        </p:nvSpPr>
        <p:spPr>
          <a:xfrm>
            <a:off x="679768" y="4715153"/>
            <a:ext cx="5438140" cy="4466987"/>
          </a:xfrm>
          <a:prstGeom prst="rect">
            <a:avLst/>
          </a:prstGeom>
        </p:spPr>
        <p:txBody>
          <a:bodyPr vert="horz" lIns="91312" tIns="45656" rIns="91312" bIns="4565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584"/>
            <a:ext cx="2945659" cy="496332"/>
          </a:xfrm>
          <a:prstGeom prst="rect">
            <a:avLst/>
          </a:prstGeom>
        </p:spPr>
        <p:txBody>
          <a:bodyPr vert="horz" lIns="91312" tIns="45656" rIns="91312" bIns="4565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6332"/>
          </a:xfrm>
          <a:prstGeom prst="rect">
            <a:avLst/>
          </a:prstGeom>
        </p:spPr>
        <p:txBody>
          <a:bodyPr vert="horz" lIns="91312" tIns="45656" rIns="91312" bIns="45656" rtlCol="0" anchor="b"/>
          <a:lstStyle>
            <a:lvl1pPr algn="r">
              <a:defRPr sz="1200"/>
            </a:lvl1pPr>
          </a:lstStyle>
          <a:p>
            <a:fld id="{D15FA5BC-3C9F-41F4-BE49-B5BC0655F2BC}" type="slidenum">
              <a:rPr kumimoji="1" lang="ja-JP" altLang="en-US" smtClean="0"/>
              <a:t>‹#›</a:t>
            </a:fld>
            <a:endParaRPr kumimoji="1" lang="ja-JP" altLang="en-US"/>
          </a:p>
        </p:txBody>
      </p:sp>
    </p:spTree>
    <p:extLst>
      <p:ext uri="{BB962C8B-B14F-4D97-AF65-F5344CB8AC3E}">
        <p14:creationId xmlns:p14="http://schemas.microsoft.com/office/powerpoint/2010/main" val="29665124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fld id="{1E65E97E-88FF-43B2-B858-260332628246}" type="datetime1">
              <a:rPr lang="ja-JP" altLang="en-US" smtClean="0"/>
              <a:t>2026/7/22</a:t>
            </a:fld>
            <a:endParaRPr lang="ja-JP" altLang="en-US"/>
          </a:p>
        </p:txBody>
      </p:sp>
      <p:sp>
        <p:nvSpPr>
          <p:cNvPr id="5" name="フッター プレースホルダー 4"/>
          <p:cNvSpPr>
            <a:spLocks noGrp="1"/>
          </p:cNvSpPr>
          <p:nvPr>
            <p:ph type="ftr" sz="quarter" idx="11"/>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endParaRPr lang="ja-JP" altLang="en-US"/>
          </a:p>
        </p:txBody>
      </p:sp>
      <p:sp>
        <p:nvSpPr>
          <p:cNvPr id="6" name="スライド番号プレースホルダー 5"/>
          <p:cNvSpPr>
            <a:spLocks noGrp="1"/>
          </p:cNvSpPr>
          <p:nvPr>
            <p:ph type="sldNum" sz="quarter" idx="12"/>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fld id="{2B573624-9676-401E-A4F8-639460B6B7DA}" type="slidenum">
              <a:rPr lang="ja-JP" altLang="en-US" smtClean="0"/>
              <a:pPr/>
              <a:t>‹#›</a:t>
            </a:fld>
            <a:endParaRPr lang="ja-JP" altLang="en-US"/>
          </a:p>
        </p:txBody>
      </p:sp>
    </p:spTree>
    <p:extLst>
      <p:ext uri="{BB962C8B-B14F-4D97-AF65-F5344CB8AC3E}">
        <p14:creationId xmlns:p14="http://schemas.microsoft.com/office/powerpoint/2010/main" val="3998048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40F012B-D6C7-42FD-A352-4000B71417F1}" type="datetime1">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9237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4EFB44B-9B8A-4C69-ADC5-66FE1141AC24}" type="datetime1">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963241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0628A65-CA27-4433-933B-D5905298D72C}" type="datetime1">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32443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19FB828-E5DA-48CE-8EC4-6FA1F639B1F8}" type="datetime1">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235718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67E6726-B478-4E2E-B12F-4D956A2ED12E}" type="datetime1">
              <a:rPr kumimoji="1" lang="ja-JP" altLang="en-US" smtClean="0"/>
              <a:t>2026/7/22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82408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A1920C3-F799-4138-BB0E-747493F4B5C6}" type="datetime1">
              <a:rPr kumimoji="1" lang="ja-JP" altLang="en-US" smtClean="0"/>
              <a:t>2026/7/22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2085697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A31FDFA-A96A-4142-82C2-23778BBF6088}" type="datetime1">
              <a:rPr kumimoji="1" lang="ja-JP" altLang="en-US" smtClean="0"/>
              <a:t>2026/7/22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872195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AAD48E4-7A58-4C2C-9A78-673236A82FEF}" type="datetime1">
              <a:rPr kumimoji="1" lang="ja-JP" altLang="en-US" smtClean="0"/>
              <a:t>2026/7/22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748501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53E48C8-17BD-4638-A4B5-AB60807D608E}" type="datetime1">
              <a:rPr kumimoji="1" lang="ja-JP" altLang="en-US" smtClean="0"/>
              <a:t>2026/7/22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846398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599CF47-A498-4FC0-B3D9-1859C93C594B}" type="datetime1">
              <a:rPr kumimoji="1" lang="ja-JP" altLang="en-US" smtClean="0"/>
              <a:t>2026/7/22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260964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E11C78-B80F-477F-B639-148884861CF4}" type="datetime1">
              <a:rPr kumimoji="1" lang="ja-JP" altLang="en-US" smtClean="0"/>
              <a:t>2026/7/22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1274180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E79BFF-2033-43F3-849E-17BF905A94BD}"/>
              </a:ext>
            </a:extLst>
          </p:cNvPr>
          <p:cNvSpPr>
            <a:spLocks noGrp="1"/>
          </p:cNvSpPr>
          <p:nvPr>
            <p:ph type="ctrTitle"/>
          </p:nvPr>
        </p:nvSpPr>
        <p:spPr/>
        <p:txBody>
          <a:bodyPr>
            <a:normAutofit/>
          </a:bodyPr>
          <a:lstStyle/>
          <a:p>
            <a:r>
              <a:rPr kumimoji="1" lang="en-US" altLang="ja-JP" sz="3600" dirty="0"/>
              <a:t>【</a:t>
            </a:r>
            <a:r>
              <a:rPr lang="ja-JP" altLang="en-US" sz="3600" dirty="0"/>
              <a:t>プロジェクト名称 </a:t>
            </a:r>
            <a:r>
              <a:rPr kumimoji="1" lang="en-US" altLang="ja-JP" sz="3600" dirty="0"/>
              <a:t>】</a:t>
            </a:r>
            <a:endParaRPr kumimoji="1" lang="ja-JP" altLang="en-US" sz="3600" dirty="0"/>
          </a:p>
        </p:txBody>
      </p:sp>
      <p:sp>
        <p:nvSpPr>
          <p:cNvPr id="4" name="タイトル 1">
            <a:extLst>
              <a:ext uri="{FF2B5EF4-FFF2-40B4-BE49-F238E27FC236}">
                <a16:creationId xmlns:a16="http://schemas.microsoft.com/office/drawing/2014/main" id="{6BD95999-0761-4C9D-885B-B3797FD59C0C}"/>
              </a:ext>
            </a:extLst>
          </p:cNvPr>
          <p:cNvSpPr txBox="1">
            <a:spLocks/>
          </p:cNvSpPr>
          <p:nvPr/>
        </p:nvSpPr>
        <p:spPr>
          <a:xfrm>
            <a:off x="611560" y="2996952"/>
            <a:ext cx="7772400"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en-US" altLang="ja-JP" sz="2800" dirty="0"/>
              <a:t>【</a:t>
            </a:r>
            <a:r>
              <a:rPr lang="ja-JP" altLang="en-US" sz="2800" dirty="0"/>
              <a:t>団体・法人名 </a:t>
            </a:r>
            <a:r>
              <a:rPr lang="en-US" altLang="ja-JP" sz="2800" dirty="0"/>
              <a:t>】</a:t>
            </a:r>
            <a:endParaRPr lang="ja-JP" altLang="en-US" sz="2800" dirty="0"/>
          </a:p>
        </p:txBody>
      </p:sp>
      <p:sp>
        <p:nvSpPr>
          <p:cNvPr id="11" name="タイトル 1">
            <a:extLst>
              <a:ext uri="{FF2B5EF4-FFF2-40B4-BE49-F238E27FC236}">
                <a16:creationId xmlns:a16="http://schemas.microsoft.com/office/drawing/2014/main" id="{00E6CE07-BBAC-4CD3-8C96-CB381133C18B}"/>
              </a:ext>
            </a:extLst>
          </p:cNvPr>
          <p:cNvSpPr txBox="1">
            <a:spLocks/>
          </p:cNvSpPr>
          <p:nvPr/>
        </p:nvSpPr>
        <p:spPr>
          <a:xfrm>
            <a:off x="467544" y="4221088"/>
            <a:ext cx="8532440" cy="1944216"/>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342900" indent="-342900" algn="l">
              <a:buFont typeface="Wingdings" panose="05000000000000000000" pitchFamily="2" charset="2"/>
              <a:buChar char="p"/>
            </a:pPr>
            <a:r>
              <a:rPr lang="ja-JP" altLang="en-US" sz="2000" dirty="0">
                <a:solidFill>
                  <a:srgbClr val="0000FF"/>
                </a:solidFill>
              </a:rPr>
              <a:t>様式内の</a:t>
            </a:r>
            <a:r>
              <a:rPr lang="en-US" altLang="ja-JP" sz="2000" dirty="0">
                <a:solidFill>
                  <a:srgbClr val="0000FF"/>
                </a:solidFill>
              </a:rPr>
              <a:t>【</a:t>
            </a:r>
            <a:r>
              <a:rPr lang="ja-JP" altLang="en-US" sz="2000" dirty="0">
                <a:solidFill>
                  <a:srgbClr val="0000FF"/>
                </a:solidFill>
              </a:rPr>
              <a:t>任意</a:t>
            </a:r>
            <a:r>
              <a:rPr lang="en-US" altLang="ja-JP" sz="2000" dirty="0">
                <a:solidFill>
                  <a:srgbClr val="0000FF"/>
                </a:solidFill>
              </a:rPr>
              <a:t>】</a:t>
            </a:r>
            <a:r>
              <a:rPr lang="ja-JP" altLang="en-US" sz="2000" dirty="0">
                <a:solidFill>
                  <a:srgbClr val="0000FF"/>
                </a:solidFill>
              </a:rPr>
              <a:t>項目以外は必ず記入してください</a:t>
            </a:r>
            <a:endParaRPr lang="en-US" altLang="ja-JP" sz="2000" dirty="0">
              <a:solidFill>
                <a:srgbClr val="0000FF"/>
              </a:solidFill>
            </a:endParaRPr>
          </a:p>
          <a:p>
            <a:pPr marL="342900" indent="-342900" algn="l">
              <a:buFont typeface="Wingdings" panose="05000000000000000000" pitchFamily="2" charset="2"/>
              <a:buChar char="p"/>
            </a:pPr>
            <a:r>
              <a:rPr lang="ja-JP" altLang="en-US" sz="2000" dirty="0">
                <a:solidFill>
                  <a:srgbClr val="0000FF"/>
                </a:solidFill>
              </a:rPr>
              <a:t>本様式は、自由にデザインを変更して頂いて構いません。</a:t>
            </a:r>
            <a:br>
              <a:rPr lang="en-US" altLang="ja-JP" sz="2000" dirty="0">
                <a:solidFill>
                  <a:srgbClr val="0000FF"/>
                </a:solidFill>
              </a:rPr>
            </a:br>
            <a:r>
              <a:rPr lang="ja-JP" altLang="en-US" sz="2000" dirty="0">
                <a:solidFill>
                  <a:srgbClr val="0000FF"/>
                </a:solidFill>
              </a:rPr>
              <a:t>（スライドサイズを</a:t>
            </a:r>
            <a:r>
              <a:rPr lang="en-US" altLang="ja-JP" sz="2000" dirty="0">
                <a:solidFill>
                  <a:srgbClr val="0000FF"/>
                </a:solidFill>
              </a:rPr>
              <a:t>16:9</a:t>
            </a:r>
            <a:r>
              <a:rPr lang="ja-JP" altLang="en-US" sz="2000" dirty="0">
                <a:solidFill>
                  <a:srgbClr val="0000FF"/>
                </a:solidFill>
              </a:rPr>
              <a:t>に変更することも可とします。）</a:t>
            </a:r>
            <a:endParaRPr lang="en-US" altLang="ja-JP" sz="2000" dirty="0">
              <a:solidFill>
                <a:srgbClr val="0000FF"/>
              </a:solidFill>
            </a:endParaRPr>
          </a:p>
          <a:p>
            <a:pPr marL="342900" indent="-342900" algn="l">
              <a:buFont typeface="Wingdings" panose="05000000000000000000" pitchFamily="2" charset="2"/>
              <a:buChar char="p"/>
            </a:pPr>
            <a:r>
              <a:rPr lang="ja-JP" altLang="en-US" sz="2000" dirty="0">
                <a:solidFill>
                  <a:srgbClr val="0000FF"/>
                </a:solidFill>
              </a:rPr>
              <a:t>提案書は簡潔な記載を心がけてください。ページ数の制限はありませんが、</a:t>
            </a:r>
            <a:r>
              <a:rPr lang="en-US" altLang="ja-JP" sz="2000" dirty="0">
                <a:solidFill>
                  <a:srgbClr val="0000FF"/>
                </a:solidFill>
              </a:rPr>
              <a:t>10</a:t>
            </a:r>
            <a:r>
              <a:rPr lang="ja-JP" altLang="en-US" sz="2000" dirty="0">
                <a:solidFill>
                  <a:srgbClr val="0000FF"/>
                </a:solidFill>
              </a:rPr>
              <a:t>～</a:t>
            </a:r>
            <a:r>
              <a:rPr lang="en-US" altLang="ja-JP" sz="2000" dirty="0">
                <a:solidFill>
                  <a:srgbClr val="0000FF"/>
                </a:solidFill>
              </a:rPr>
              <a:t>15</a:t>
            </a:r>
            <a:r>
              <a:rPr lang="ja-JP" altLang="en-US" sz="2000" dirty="0">
                <a:solidFill>
                  <a:srgbClr val="0000FF"/>
                </a:solidFill>
              </a:rPr>
              <a:t>ページ程度を目安にしてください。</a:t>
            </a:r>
            <a:endParaRPr lang="en-US" altLang="ja-JP" sz="2000" dirty="0">
              <a:solidFill>
                <a:srgbClr val="0000FF"/>
              </a:solidFill>
            </a:endParaRPr>
          </a:p>
          <a:p>
            <a:pPr marL="342900" indent="-342900" algn="l">
              <a:buFont typeface="Wingdings" panose="05000000000000000000" pitchFamily="2" charset="2"/>
              <a:buChar char="p"/>
            </a:pPr>
            <a:r>
              <a:rPr lang="ja-JP" altLang="en-US" sz="2000" dirty="0">
                <a:solidFill>
                  <a:srgbClr val="0000FF"/>
                </a:solidFill>
              </a:rPr>
              <a:t>提出時に、各スライドに青文字で記載してある説明文は削除してください。</a:t>
            </a:r>
            <a:endParaRPr lang="en-US" altLang="ja-JP" sz="2000" dirty="0">
              <a:solidFill>
                <a:srgbClr val="0000FF"/>
              </a:solidFill>
            </a:endParaRPr>
          </a:p>
        </p:txBody>
      </p:sp>
      <p:sp>
        <p:nvSpPr>
          <p:cNvPr id="5" name="タイトル 1">
            <a:extLst>
              <a:ext uri="{FF2B5EF4-FFF2-40B4-BE49-F238E27FC236}">
                <a16:creationId xmlns:a16="http://schemas.microsoft.com/office/drawing/2014/main" id="{00E6CE07-BBAC-4CD3-8C96-CB381133C18B}"/>
              </a:ext>
            </a:extLst>
          </p:cNvPr>
          <p:cNvSpPr txBox="1">
            <a:spLocks/>
          </p:cNvSpPr>
          <p:nvPr/>
        </p:nvSpPr>
        <p:spPr>
          <a:xfrm>
            <a:off x="34234" y="116632"/>
            <a:ext cx="5401862"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l"/>
            <a:r>
              <a:rPr lang="ja-JP" altLang="en-US" sz="1600" dirty="0"/>
              <a:t>様式第１号の３　事業提案書</a:t>
            </a:r>
            <a:r>
              <a:rPr lang="en-US" altLang="ja-JP" sz="1600" dirty="0"/>
              <a:t>【</a:t>
            </a:r>
            <a:r>
              <a:rPr lang="ja-JP" altLang="en-US" sz="1600" dirty="0"/>
              <a:t>詳細版</a:t>
            </a:r>
            <a:r>
              <a:rPr lang="en-US" altLang="ja-JP" sz="1600" dirty="0"/>
              <a:t>】</a:t>
            </a:r>
            <a:endParaRPr lang="ja-JP" altLang="en-US" sz="1600" dirty="0"/>
          </a:p>
          <a:p>
            <a:pPr algn="l"/>
            <a:endParaRPr lang="en-US" altLang="ja-JP" sz="1600" dirty="0"/>
          </a:p>
        </p:txBody>
      </p:sp>
    </p:spTree>
    <p:extLst>
      <p:ext uri="{BB962C8B-B14F-4D97-AF65-F5344CB8AC3E}">
        <p14:creationId xmlns:p14="http://schemas.microsoft.com/office/powerpoint/2010/main" val="1182220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貴社が本事業に応募するにあたって解決したい自社課題や新規事業の内容、プロジェクトを通して目指す姿等についてご記入ください。</a:t>
            </a:r>
            <a:endParaRPr lang="en-US" altLang="ja-JP"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タイトル 1">
            <a:extLst>
              <a:ext uri="{FF2B5EF4-FFF2-40B4-BE49-F238E27FC236}">
                <a16:creationId xmlns:a16="http://schemas.microsoft.com/office/drawing/2014/main" id="{6E823050-E0FE-4A2D-9329-D4BF3B867152}"/>
              </a:ext>
            </a:extLst>
          </p:cNvPr>
          <p:cNvSpPr>
            <a:spLocks noGrp="1"/>
          </p:cNvSpPr>
          <p:nvPr>
            <p:ph type="title"/>
          </p:nvPr>
        </p:nvSpPr>
        <p:spPr>
          <a:xfrm>
            <a:off x="457200" y="274638"/>
            <a:ext cx="8229600" cy="1143000"/>
          </a:xfrm>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プロジェクトの目的</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550660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プロジェクトの連携・推進体制について</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プロジェクトを実施するための組織体制及び担当者（所属を含む）、役割等についてご記入ください。（自社及び相手先の役割や担当者が分かるように記載すること）</a:t>
            </a:r>
          </a:p>
          <a:p>
            <a:endParaRPr kumimoji="1"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131981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事業計画やスケジュールおよび想定する収支について</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kumimoji="1"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貴社が本事業に応募するプロジェクトの計画を、線表などを用い、</a:t>
            </a:r>
            <a:r>
              <a:rPr kumimoji="1" lang="en-US" altLang="ja-JP"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5W1H</a:t>
            </a:r>
            <a:r>
              <a:rPr kumimoji="1"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を明記してください。また取り組み事項については具体的な内容も合わせてご記入</a:t>
            </a:r>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ください。</a:t>
            </a:r>
            <a:endParaRPr lang="en-US" altLang="ja-JP"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現在想定している収支の見積と希望する補助金額をご記入してください。</a:t>
            </a:r>
          </a:p>
          <a:p>
            <a:pPr marL="0" indent="0">
              <a:buNone/>
            </a:pPr>
            <a:endParaRPr kumimoji="1"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552928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将来的な展開や成長可能性について</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今回のプロジェクトの実施によって自社では何が得られるか、また、実装や販売、収益化の見通し等、プロジェクトの将来展望についてご記入ください。</a:t>
            </a:r>
            <a:endParaRPr kumimoji="1"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884886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県内経済への波及効果等について</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他の県内企業への横展開など、県全体の課題解決や投資拡大等にが期待できるか、また相手先企業の県内事業展開等に期待ができるかについてご記入ください。</a:t>
            </a:r>
          </a:p>
          <a:p>
            <a:endParaRPr lang="en-US" altLang="ja-JP"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74395787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F4A78E5BA90004FA4986024F0052FB8" ma:contentTypeVersion="6" ma:contentTypeDescription="新しいドキュメントを作成します。" ma:contentTypeScope="" ma:versionID="24699120c80770d2cd60afbece2922f9">
  <xsd:schema xmlns:xsd="http://www.w3.org/2001/XMLSchema" xmlns:xs="http://www.w3.org/2001/XMLSchema" xmlns:p="http://schemas.microsoft.com/office/2006/metadata/properties" xmlns:ns2="ae703573-bb5d-4fef-b97c-d0176a93a45c" targetNamespace="http://schemas.microsoft.com/office/2006/metadata/properties" ma:root="true" ma:fieldsID="61f325dc0c43108d21e778e9949ea318" ns2:_="">
    <xsd:import namespace="ae703573-bb5d-4fef-b97c-d0176a93a45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703573-bb5d-4fef-b97c-d0176a93a4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F8AE35F-0F9F-494E-8440-317B1B7931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703573-bb5d-4fef-b97c-d0176a93a4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180A8A-DD8A-41B4-ADD6-71F7F73AC672}">
  <ds:schemaRefs>
    <ds:schemaRef ds:uri="http://schemas.microsoft.com/sharepoint/v3/contenttype/forms"/>
  </ds:schemaRefs>
</ds:datastoreItem>
</file>

<file path=customXml/itemProps3.xml><?xml version="1.0" encoding="utf-8"?>
<ds:datastoreItem xmlns:ds="http://schemas.openxmlformats.org/officeDocument/2006/customXml" ds:itemID="{352C9B63-36A7-4648-9C9F-CF2EB7C384EF}">
  <ds:schemaRefs>
    <ds:schemaRef ds:uri="http://purl.org/dc/elements/1.1/"/>
    <ds:schemaRef ds:uri="http://schemas.microsoft.com/office/2006/metadata/properties"/>
    <ds:schemaRef ds:uri="ae703573-bb5d-4fef-b97c-d0176a93a45c"/>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1361</TotalTime>
  <Words>346</Words>
  <Application>Microsoft Office PowerPoint</Application>
  <PresentationFormat>画面に合わせる (4:3)</PresentationFormat>
  <Paragraphs>18</Paragraphs>
  <Slides>6</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メイリオ</vt:lpstr>
      <vt:lpstr>游ゴシック</vt:lpstr>
      <vt:lpstr>Arial</vt:lpstr>
      <vt:lpstr>Calibri</vt:lpstr>
      <vt:lpstr>Wingdings</vt:lpstr>
      <vt:lpstr>Office ​​テーマ</vt:lpstr>
      <vt:lpstr>【プロジェクト名称 】</vt:lpstr>
      <vt:lpstr>1　プロジェクトの目的</vt:lpstr>
      <vt:lpstr>2　プロジェクトの連携・推進体制について</vt:lpstr>
      <vt:lpstr>3　事業計画やスケジュールおよび想定する収支について</vt:lpstr>
      <vt:lpstr>4　将来的な展開や成長可能性について</vt:lpstr>
      <vt:lpstr>5　県内経済への波及効果等について</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事業名（プロジェクト名）</dc:title>
  <dc:creator>上田　浩平</dc:creator>
  <cp:lastModifiedBy>山梨県</cp:lastModifiedBy>
  <cp:revision>43</cp:revision>
  <cp:lastPrinted>2026-04-30T08:33:26Z</cp:lastPrinted>
  <dcterms:modified xsi:type="dcterms:W3CDTF">2026-07-22T04:15:29Z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0x010100BF4A78E5BA90004FA4986024F0052FB8</vt:lpwstr>
  </property>
</Properties>
</file>