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71" r:id="rId6"/>
    <p:sldId id="272" r:id="rId7"/>
    <p:sldId id="262" r:id="rId8"/>
    <p:sldId id="263" r:id="rId9"/>
    <p:sldId id="265" r:id="rId10"/>
    <p:sldId id="266" r:id="rId11"/>
    <p:sldId id="270" r:id="rId12"/>
  </p:sldIdLst>
  <p:sldSz cx="12192000" cy="6858000"/>
  <p:notesSz cx="6807200" cy="99393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1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267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76" tIns="40188" rIns="80376" bIns="40188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76" tIns="40188" rIns="80376" bIns="40188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229279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3200" b="1" dirty="0"/>
              <a:t>エントリーシート</a:t>
            </a:r>
            <a:endParaRPr lang="en-US" sz="3200" b="1" dirty="0"/>
          </a:p>
        </p:txBody>
      </p:sp>
      <p:sp>
        <p:nvSpPr>
          <p:cNvPr id="4" name="Text 2"/>
          <p:cNvSpPr/>
          <p:nvPr/>
        </p:nvSpPr>
        <p:spPr>
          <a:xfrm>
            <a:off x="548640" y="1041205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 err="1">
                <a:latin typeface="Yu Gothic" pitchFamily="34" charset="0"/>
                <a:ea typeface="Yu Gothic" pitchFamily="34" charset="-122"/>
                <a:cs typeface="Yu Gothic" pitchFamily="34" charset="-120"/>
              </a:rPr>
              <a:t>やまなしインパクトプログラム応募用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2058079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60000"/>
              </a:lnSpc>
              <a:buNone/>
            </a:pPr>
            <a:r>
              <a:rPr lang="en-US" sz="160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【氏名／団体名　　　　　　　　　　】</a:t>
            </a:r>
            <a:endParaRPr lang="en-US" sz="1600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60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【現在検討している事業テーマ（仮）　　　　　　　　　　】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292519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〈留意点〉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3566839"/>
            <a:ext cx="10545775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03200" indent="-203200">
              <a:spcAft>
                <a:spcPts val="400"/>
              </a:spcAft>
              <a:buSzPct val="100000"/>
              <a:buChar char="●"/>
            </a:pPr>
            <a:r>
              <a:rPr lang="en-US" sz="10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本様式は、書類選考にあたり応募者の考えを深く理解するためのものです。項目に沿って、現時点でお考えの内容をご記入ください（未定・検討中の項目があっても構いません）。</a:t>
            </a:r>
            <a:endParaRPr lang="en-US" sz="1050" dirty="0"/>
          </a:p>
          <a:p>
            <a:pPr marL="203200" indent="-203200">
              <a:spcAft>
                <a:spcPts val="400"/>
              </a:spcAft>
              <a:buSzPct val="100000"/>
              <a:buChar char="●"/>
            </a:pPr>
            <a:r>
              <a:rPr lang="en-US" sz="10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本様式は自由にデザインを変更いただいて構いません。</a:t>
            </a:r>
            <a:endParaRPr lang="en-US" sz="1050" dirty="0"/>
          </a:p>
          <a:p>
            <a:pPr marL="203200" indent="-203200">
              <a:spcAft>
                <a:spcPts val="400"/>
              </a:spcAft>
              <a:buSzPct val="100000"/>
              <a:buChar char="●"/>
            </a:pPr>
            <a:r>
              <a:rPr lang="en-US" sz="10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簡潔な記載を心がけてください。ページ数の目安は10～15ページ程度です。</a:t>
            </a:r>
            <a:endParaRPr lang="en-US" sz="1050" dirty="0"/>
          </a:p>
          <a:p>
            <a:pPr marL="203200" indent="-203200">
              <a:spcAft>
                <a:spcPts val="400"/>
              </a:spcAft>
              <a:buSzPct val="100000"/>
              <a:buChar char="●"/>
            </a:pPr>
            <a:r>
              <a:rPr lang="en-US" sz="10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各スライドに記載した説明文（水色・オレンジ等の枠内の文章）をよく読んでからご記入ください。</a:t>
            </a:r>
            <a:endParaRPr lang="en-US" sz="1050" dirty="0"/>
          </a:p>
          <a:p>
            <a:pPr marL="203200" indent="-203200">
              <a:spcAft>
                <a:spcPts val="400"/>
              </a:spcAft>
              <a:buSzPct val="100000"/>
              <a:buChar char="●"/>
            </a:pPr>
            <a:r>
              <a:rPr lang="en-US" sz="10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提出時には、表紙の【　】部分を除き、各スライドの説明文・記入例・本注意書きページは削除してください。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C77B1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5258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【インパクト】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8．現時点で考えている事業アイデア</a:t>
            </a:r>
          </a:p>
        </p:txBody>
      </p:sp>
      <p:sp>
        <p:nvSpPr>
          <p:cNvPr id="8" name="Text 6"/>
          <p:cNvSpPr/>
          <p:nvPr/>
        </p:nvSpPr>
        <p:spPr>
          <a:xfrm>
            <a:off x="822960" y="2212847"/>
            <a:ext cx="10545775" cy="258443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buSzPct val="100000"/>
              <a:buChar char="●"/>
            </a:pP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現時点でお考えの事業アイデアを、以下の内容が分かるように記載してください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</a:p>
          <a:p>
            <a:pPr>
              <a:spcAft>
                <a:spcPts val="800"/>
              </a:spcAft>
              <a:buSzPct val="100000"/>
            </a:pPr>
            <a:r>
              <a:rPr lang="ja-JP" altLang="en-US" sz="135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</a:t>
            </a:r>
            <a:r>
              <a:rPr lang="en-US" altLang="ja-JP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解像度が低くても問題ありません。プログラム内でブラッシュアップを行います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  <a:p>
            <a:pPr>
              <a:spcAft>
                <a:spcPts val="800"/>
              </a:spcAft>
              <a:buSzPct val="100000"/>
            </a:pPr>
            <a:r>
              <a:rPr lang="ja-JP" altLang="en-US" sz="135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ー　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誰の、どのような課題を、どのように解決したいか</a:t>
            </a:r>
            <a:endParaRPr lang="en-US" sz="1350" dirty="0">
              <a:solidFill>
                <a:srgbClr val="222222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>
              <a:buSzPct val="100000"/>
            </a:pPr>
            <a:r>
              <a:rPr lang="ja-JP" altLang="en-US" sz="135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ー　誰からお金を取るか、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どのような方々に良い影響を与えたいか</a:t>
            </a:r>
            <a:endParaRPr lang="en-US" sz="1350" dirty="0">
              <a:solidFill>
                <a:srgbClr val="222222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>
              <a:spcAft>
                <a:spcPts val="800"/>
              </a:spcAft>
              <a:buSzPct val="100000"/>
            </a:pPr>
            <a:r>
              <a:rPr lang="ja-JP" altLang="en-US" sz="135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　　</a:t>
            </a:r>
            <a:r>
              <a:rPr lang="en-US" altLang="ja-JP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具体的な人物像までは描けなくても、想定する対象（属性、地域、立場など）を記載してください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</a:p>
          <a:p>
            <a:pPr>
              <a:buSzPct val="100000"/>
            </a:pPr>
            <a:r>
              <a:rPr lang="ja-JP" altLang="en-US" sz="135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ー　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事業活動が広がった場合に、社会や環境にどのような良い影響（インパクト）が生まれると考えられるか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  <a:p>
            <a:pPr>
              <a:spcAft>
                <a:spcPts val="800"/>
              </a:spcAft>
              <a:buSzPct val="100000"/>
            </a:pPr>
            <a:r>
              <a:rPr lang="ja-JP" altLang="en-US" sz="135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　　　</a:t>
            </a:r>
            <a:r>
              <a:rPr lang="en-US" altLang="ja-JP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※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定量的な見込みが立てられない場合は、定性的な変化のイメージで構いません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2E5C8A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【人物】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05740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C77B1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2057399" y="502920"/>
            <a:ext cx="1429603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【インパクト】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9．今後の見通し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22960" y="2212848"/>
            <a:ext cx="10545775" cy="14580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今後２年以内の起業・プロジェクト開始（第二創業を含む）に向けて、現時点でイメージしているスケジュール感を記載してください。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本プログラムへの参加を通じて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、</a:t>
            </a:r>
            <a:r>
              <a:rPr lang="ja-JP" alt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応募者自身、想定する事業について、</a:t>
            </a: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どのような状態になっていたいかを記載してください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</a:p>
          <a:p>
            <a:pPr marL="228600" indent="-228600">
              <a:spcAft>
                <a:spcPts val="800"/>
              </a:spcAft>
              <a:buSzPct val="100000"/>
              <a:buFontTx/>
              <a:buChar char="●"/>
            </a:pP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事業を継続していくために、どのような収入源・資金の流れを想定しているか、現時点でのイメージを記載してください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審査の４つの観点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109441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12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・</a:t>
            </a:r>
            <a:r>
              <a:rPr lang="en-US" sz="12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本提案書は、以下４つの観点で審査を行うための資料です。各スライドがどの観点に対応するかを、スライド左上の【　】</a:t>
            </a:r>
            <a:r>
              <a:rPr lang="en-US" sz="1250" dirty="0" err="1">
                <a:latin typeface="Yu Gothic" pitchFamily="34" charset="0"/>
                <a:ea typeface="Yu Gothic" pitchFamily="34" charset="-122"/>
                <a:cs typeface="Yu Gothic" pitchFamily="34" charset="-120"/>
              </a:rPr>
              <a:t>でお示ししています</a:t>
            </a:r>
            <a:r>
              <a:rPr lang="en-US" sz="1250" dirty="0"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</a:p>
          <a:p>
            <a:pPr marL="0" indent="0">
              <a:buNone/>
            </a:pPr>
            <a:r>
              <a:rPr lang="ja-JP" altLang="en-US" sz="1250" dirty="0"/>
              <a:t>・提出時には本スライドは削除してください。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36444" cy="3931920"/>
          </a:xfrm>
          <a:prstGeom prst="roundRect">
            <a:avLst>
              <a:gd name="adj" fmla="val 2775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Shape 3"/>
          <p:cNvSpPr/>
          <p:nvPr/>
        </p:nvSpPr>
        <p:spPr>
          <a:xfrm>
            <a:off x="777240" y="2103120"/>
            <a:ext cx="2179244" cy="502920"/>
          </a:xfrm>
          <a:prstGeom prst="roundRect">
            <a:avLst>
              <a:gd name="adj" fmla="val 14545"/>
            </a:avLst>
          </a:prstGeom>
          <a:solidFill>
            <a:srgbClr val="2E5C8A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6" name="Text 4"/>
          <p:cNvSpPr/>
          <p:nvPr/>
        </p:nvSpPr>
        <p:spPr>
          <a:xfrm>
            <a:off x="777240" y="2103120"/>
            <a:ext cx="21792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人物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04672" y="2834640"/>
            <a:ext cx="21243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応募要件で示す人材像に合致しているか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367964" y="1828800"/>
            <a:ext cx="2636444" cy="3931920"/>
          </a:xfrm>
          <a:prstGeom prst="roundRect">
            <a:avLst>
              <a:gd name="adj" fmla="val 2775"/>
            </a:avLst>
          </a:prstGeom>
          <a:solidFill>
            <a:srgbClr val="F7E9E7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9" name="Shape 7"/>
          <p:cNvSpPr/>
          <p:nvPr/>
        </p:nvSpPr>
        <p:spPr>
          <a:xfrm>
            <a:off x="3596564" y="2103120"/>
            <a:ext cx="2179244" cy="502920"/>
          </a:xfrm>
          <a:prstGeom prst="roundRect">
            <a:avLst>
              <a:gd name="adj" fmla="val 14545"/>
            </a:avLst>
          </a:prstGeom>
          <a:solidFill>
            <a:srgbClr val="B23A2F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0" name="Text 8"/>
          <p:cNvSpPr/>
          <p:nvPr/>
        </p:nvSpPr>
        <p:spPr>
          <a:xfrm>
            <a:off x="3596564" y="2103120"/>
            <a:ext cx="21792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想い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23996" y="2834640"/>
            <a:ext cx="21243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社会課題に対する解像度が高く、解決したいという強い想いを有しているか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187288" y="1828800"/>
            <a:ext cx="2636444" cy="3931920"/>
          </a:xfrm>
          <a:prstGeom prst="roundRect">
            <a:avLst>
              <a:gd name="adj" fmla="val 2775"/>
            </a:avLst>
          </a:prstGeom>
          <a:solidFill>
            <a:srgbClr val="E8F2ED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3" name="Shape 11"/>
          <p:cNvSpPr/>
          <p:nvPr/>
        </p:nvSpPr>
        <p:spPr>
          <a:xfrm>
            <a:off x="6415888" y="2103120"/>
            <a:ext cx="2179244" cy="502920"/>
          </a:xfrm>
          <a:prstGeom prst="roundRect">
            <a:avLst>
              <a:gd name="adj" fmla="val 14545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6415888" y="2103120"/>
            <a:ext cx="21792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環境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43320" y="2834640"/>
            <a:ext cx="21243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山梨県内にて社会課題解決を推進するフィールド・繋がりを有しているか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006611" y="1828800"/>
            <a:ext cx="2636444" cy="3931920"/>
          </a:xfrm>
          <a:prstGeom prst="roundRect">
            <a:avLst>
              <a:gd name="adj" fmla="val 2775"/>
            </a:avLst>
          </a:prstGeom>
          <a:solidFill>
            <a:srgbClr val="F8EEDF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Shape 15"/>
          <p:cNvSpPr/>
          <p:nvPr/>
        </p:nvSpPr>
        <p:spPr>
          <a:xfrm>
            <a:off x="9235211" y="2103120"/>
            <a:ext cx="2179244" cy="502920"/>
          </a:xfrm>
          <a:prstGeom prst="roundRect">
            <a:avLst>
              <a:gd name="adj" fmla="val 14545"/>
            </a:avLst>
          </a:prstGeom>
          <a:solidFill>
            <a:srgbClr val="C77B1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8" name="Text 16"/>
          <p:cNvSpPr/>
          <p:nvPr/>
        </p:nvSpPr>
        <p:spPr>
          <a:xfrm>
            <a:off x="9235211" y="2103120"/>
            <a:ext cx="217924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インパクト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262643" y="2834640"/>
            <a:ext cx="21243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事業活動により社会や環境への良い影響が見込まれるか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647395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やまなしインパクトプログラム　提案書（様式案）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9814255" y="647395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2E5C8A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【人物】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1．あなたについて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10545775" cy="1975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お名前・現在のご職業や活動状況・これまでの経歴を記載してください。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「応募資格」で示す人材像（社会課題解決を通じた社会性と成長性を両立する起業・新規プロジェクト立ち上げを目指す方）に、ご自身がどのように当てはまるかを記載してください。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今回の挑戦に活かせると考える強み・スキルがあれば記載してください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2E5C8A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【人物】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05740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B23A2F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205740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【想い】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2．参加動機・目標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22960" y="2212848"/>
            <a:ext cx="10545775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本プログラムへの参加を希望する理由・目標を記載してください。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プログラムを通じて得たいこと（知識、ネットワーク、伴走支援など）があれば記載してください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B23A2F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【想い】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3．解決したい社会課題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10545775" cy="1627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取り組みたいと考えている社会課題を、できるだけ具体的に記載してください。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その課題が生じている山梨県内のどのエリア・地域を想定しているか、分かる範囲で記載してください。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その課題が生じている背景や現状について、分かる範囲でデータや事例を交えて記載してください（現時点で分かる範囲で構いません）。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9814255" y="647395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B23A2F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【想い】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4．その課題に向き合う理由・原体験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10545775" cy="1335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なぜその社会課題に注目したのかを記載してください。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原体験（ご自身や身近な方の経験、実際に見聞きした出来事など）があれば、具体的なエピソードとして記載してください。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原体験がない場合は、関心を持つに至った経緯を記載してください。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B23A2F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【想い】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205740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C77B15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2057400" y="502920"/>
            <a:ext cx="1508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【インパクト】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5．目指したい未来・ビジョン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22960" y="2212848"/>
            <a:ext cx="10545775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その社会課題が解決された先に、どのような未来・状態を目指したいかを記載してください。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現時点のイメージで構いませんので、ご自身の言葉で率直に記載してください。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【環境】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6．山梨県内での活動状況・拠点・ネットワーク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2212848"/>
            <a:ext cx="10545775" cy="19350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現在の山梨県内での活動拠点（所在地または継続的な活動実績）について記載してください。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山梨県内で、社会課題解決に関連してこれまでに行ってきた活動があれば、その内容を記載してください（活動実績がまだない場合はその旨を記載してください）。</a:t>
            </a:r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課題解決を進めるうえで活用できる、山梨県内の人的ネットワーク・協力者・フィールド（地域、業界、団体等）があれば記載してください。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 err="1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現時点でつながりがない場合は、今後どのようなフィールドや連携先を開拓していきたいかを記載してください</a:t>
            </a: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2E7D5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【環境】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057400" y="5029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【人物】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1051560"/>
            <a:ext cx="110944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7．実行体制・リソース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22960" y="2212848"/>
            <a:ext cx="10545775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事業を進めるにあたり、現在ご自身以外に関わっているメンバーや協力者（パートナー）がいれば、どのような役割かとあわせて記載してください（いない場合はその旨で構いません）。</a:t>
            </a:r>
            <a:endParaRPr lang="en-US" sz="1350" dirty="0"/>
          </a:p>
          <a:p>
            <a:pPr marL="228600" indent="-228600">
              <a:spcAft>
                <a:spcPts val="800"/>
              </a:spcAft>
              <a:buSzPct val="100000"/>
              <a:buChar char="●"/>
            </a:pPr>
            <a:r>
              <a:rPr lang="en-US" sz="1350" dirty="0">
                <a:solidFill>
                  <a:srgbClr val="222222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事業実行に向けて、現時点で見込んでいる資金・人材・活動場所などのリソースがあれば記載してください（未定の場合はその旨で構いません）。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465</Words>
  <Application>Microsoft Macintosh PowerPoint</Application>
  <PresentationFormat>Widescreen</PresentationFormat>
  <Paragraphs>86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Yu Gothic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Kotake Kaho</cp:lastModifiedBy>
  <cp:revision>7</cp:revision>
  <cp:lastPrinted>2026-07-24T04:21:02Z</cp:lastPrinted>
  <dcterms:created xsi:type="dcterms:W3CDTF">2026-07-24T02:02:34Z</dcterms:created>
  <dcterms:modified xsi:type="dcterms:W3CDTF">2026-07-31T05:16:40Z</dcterms:modified>
</cp:coreProperties>
</file>