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58" r:id="rId3"/>
    <p:sldId id="257" r:id="rId4"/>
    <p:sldId id="277" r:id="rId5"/>
    <p:sldId id="259" r:id="rId6"/>
    <p:sldId id="261" r:id="rId7"/>
    <p:sldId id="262" r:id="rId8"/>
    <p:sldId id="265" r:id="rId9"/>
    <p:sldId id="263" r:id="rId10"/>
    <p:sldId id="260" r:id="rId11"/>
    <p:sldId id="272" r:id="rId12"/>
    <p:sldId id="266" r:id="rId13"/>
    <p:sldId id="274" r:id="rId14"/>
    <p:sldId id="267" r:id="rId15"/>
    <p:sldId id="269" r:id="rId16"/>
    <p:sldId id="270" r:id="rId17"/>
    <p:sldId id="264" r:id="rId18"/>
    <p:sldId id="273" r:id="rId19"/>
    <p:sldId id="276" r:id="rId20"/>
    <p:sldId id="275" r:id="rId21"/>
    <p:sldId id="268" r:id="rId22"/>
  </p:sldIdLst>
  <p:sldSz cx="12192000" cy="6858000"/>
  <p:notesSz cx="6865938" cy="9999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9" d="100"/>
          <a:sy n="79" d="100"/>
        </p:scale>
        <p:origin x="15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064209-1784-4E2C-BFBF-BF65719F2AFC}"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B8390EDF-32BF-491B-9023-CD94F13D7EF2}">
      <dgm:prSet phldrT="[テキスト]" custT="1"/>
      <dgm:spPr/>
      <dgm:t>
        <a:bodyPr/>
        <a:lstStyle/>
        <a:p>
          <a:pPr>
            <a:lnSpc>
              <a:spcPct val="100000"/>
            </a:lnSpc>
            <a:spcAft>
              <a:spcPts val="0"/>
            </a:spcAft>
          </a:pPr>
          <a:r>
            <a:rPr kumimoji="1" lang="ja-JP" altLang="en-US" sz="1600" dirty="0">
              <a:solidFill>
                <a:schemeClr val="tx1"/>
              </a:solidFill>
              <a:latin typeface="メイリオ" panose="020B0604030504040204" pitchFamily="50" charset="-128"/>
              <a:ea typeface="メイリオ" panose="020B0604030504040204" pitchFamily="50" charset="-128"/>
            </a:rPr>
            <a:t>消費生活</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a:lnSpc>
              <a:spcPct val="100000"/>
            </a:lnSpc>
            <a:spcAft>
              <a:spcPts val="0"/>
            </a:spcAft>
          </a:pPr>
          <a:r>
            <a:rPr kumimoji="1" lang="ja-JP" altLang="en-US" sz="1600" dirty="0">
              <a:solidFill>
                <a:schemeClr val="tx1"/>
              </a:solidFill>
              <a:latin typeface="メイリオ" panose="020B0604030504040204" pitchFamily="50" charset="-128"/>
              <a:ea typeface="メイリオ" panose="020B0604030504040204" pitchFamily="50" charset="-128"/>
            </a:rPr>
            <a:t>センター</a:t>
          </a:r>
        </a:p>
      </dgm:t>
    </dgm:pt>
    <dgm:pt modelId="{95835279-CF54-4DAC-B664-082E5298A99D}" type="parTrans" cxnId="{1BE2F7D1-300B-4D42-A51B-87AA155E7B8F}">
      <dgm:prSet/>
      <dgm:spPr/>
      <dgm:t>
        <a:bodyPr/>
        <a:lstStyle/>
        <a:p>
          <a:endParaRPr kumimoji="1" lang="ja-JP" altLang="en-US"/>
        </a:p>
      </dgm:t>
    </dgm:pt>
    <dgm:pt modelId="{0B678087-FCD4-4DCC-9893-123827FC0FA5}" type="sibTrans" cxnId="{1BE2F7D1-300B-4D42-A51B-87AA155E7B8F}">
      <dgm:prSet/>
      <dgm:spPr/>
      <dgm:t>
        <a:bodyPr/>
        <a:lstStyle/>
        <a:p>
          <a:endParaRPr kumimoji="1" lang="ja-JP" altLang="en-US"/>
        </a:p>
      </dgm:t>
    </dgm:pt>
    <dgm:pt modelId="{835AC66A-8FCE-48EB-B7A9-5F296AF1E5A1}">
      <dgm:prSet phldrT="[テキスト]" custT="1"/>
      <dgm:spPr/>
      <dgm:t>
        <a:bodyPr/>
        <a:lstStyle/>
        <a:p>
          <a:r>
            <a:rPr kumimoji="1" lang="ja-JP" altLang="en-US" sz="1600" dirty="0">
              <a:solidFill>
                <a:schemeClr val="tx1"/>
              </a:solidFill>
              <a:latin typeface="メイリオ" panose="020B0604030504040204" pitchFamily="50" charset="-128"/>
              <a:ea typeface="メイリオ" panose="020B0604030504040204" pitchFamily="50" charset="-128"/>
            </a:rPr>
            <a:t>事業者</a:t>
          </a:r>
        </a:p>
      </dgm:t>
    </dgm:pt>
    <dgm:pt modelId="{B51378A5-30F0-45C1-8964-11E202D01E78}" type="parTrans" cxnId="{389047DE-7174-4513-A894-502C3EB4BDB7}">
      <dgm:prSet/>
      <dgm:spPr/>
      <dgm:t>
        <a:bodyPr/>
        <a:lstStyle/>
        <a:p>
          <a:endParaRPr kumimoji="1" lang="ja-JP" altLang="en-US"/>
        </a:p>
      </dgm:t>
    </dgm:pt>
    <dgm:pt modelId="{4F29F458-93AE-4AC2-999B-2DD883F6CDE9}" type="sibTrans" cxnId="{389047DE-7174-4513-A894-502C3EB4BDB7}">
      <dgm:prSet/>
      <dgm:spPr/>
      <dgm:t>
        <a:bodyPr/>
        <a:lstStyle/>
        <a:p>
          <a:endParaRPr kumimoji="1" lang="ja-JP" altLang="en-US"/>
        </a:p>
      </dgm:t>
    </dgm:pt>
    <dgm:pt modelId="{1BB33E31-AC8A-4483-A17E-F780E4040CEF}">
      <dgm:prSet phldrT="[テキスト]" custT="1"/>
      <dgm:spPr/>
      <dgm:t>
        <a:bodyPr/>
        <a:lstStyle/>
        <a:p>
          <a:r>
            <a:rPr kumimoji="1" lang="ja-JP" altLang="en-US" sz="1600" dirty="0">
              <a:solidFill>
                <a:schemeClr val="tx1"/>
              </a:solidFill>
              <a:latin typeface="メイリオ" panose="020B0604030504040204" pitchFamily="50" charset="-128"/>
              <a:ea typeface="メイリオ" panose="020B0604030504040204" pitchFamily="50" charset="-128"/>
            </a:rPr>
            <a:t>消費者</a:t>
          </a:r>
        </a:p>
      </dgm:t>
    </dgm:pt>
    <dgm:pt modelId="{9D041818-A251-4E64-9FCC-A2651ECF46C2}" type="parTrans" cxnId="{BF08E213-B4E0-401B-8589-A96048FD91B4}">
      <dgm:prSet/>
      <dgm:spPr/>
      <dgm:t>
        <a:bodyPr/>
        <a:lstStyle/>
        <a:p>
          <a:endParaRPr kumimoji="1" lang="ja-JP" altLang="en-US"/>
        </a:p>
      </dgm:t>
    </dgm:pt>
    <dgm:pt modelId="{917F1F48-FA9B-4956-B73D-71C635A2ED8B}" type="sibTrans" cxnId="{BF08E213-B4E0-401B-8589-A96048FD91B4}">
      <dgm:prSet/>
      <dgm:spPr/>
      <dgm:t>
        <a:bodyPr/>
        <a:lstStyle/>
        <a:p>
          <a:endParaRPr kumimoji="1" lang="ja-JP" altLang="en-US"/>
        </a:p>
      </dgm:t>
    </dgm:pt>
    <dgm:pt modelId="{CE341E51-A5F5-4F74-B0A6-F5F4482948DB}" type="pres">
      <dgm:prSet presAssocID="{FC064209-1784-4E2C-BFBF-BF65719F2AFC}" presName="Name0" presStyleCnt="0">
        <dgm:presLayoutVars>
          <dgm:dir/>
          <dgm:resizeHandles val="exact"/>
        </dgm:presLayoutVars>
      </dgm:prSet>
      <dgm:spPr/>
    </dgm:pt>
    <dgm:pt modelId="{7AB0F06F-9055-4B40-859D-5C1229E26445}" type="pres">
      <dgm:prSet presAssocID="{B8390EDF-32BF-491B-9023-CD94F13D7EF2}" presName="node" presStyleLbl="node1" presStyleIdx="0" presStyleCnt="3">
        <dgm:presLayoutVars>
          <dgm:bulletEnabled val="1"/>
        </dgm:presLayoutVars>
      </dgm:prSet>
      <dgm:spPr/>
    </dgm:pt>
    <dgm:pt modelId="{83384D4F-00BF-406F-8C3D-F7760E68ADD5}" type="pres">
      <dgm:prSet presAssocID="{0B678087-FCD4-4DCC-9893-123827FC0FA5}" presName="sibTrans" presStyleLbl="sibTrans2D1" presStyleIdx="0" presStyleCnt="3"/>
      <dgm:spPr/>
    </dgm:pt>
    <dgm:pt modelId="{2629596F-8694-489B-B730-E01EE67B8DDD}" type="pres">
      <dgm:prSet presAssocID="{0B678087-FCD4-4DCC-9893-123827FC0FA5}" presName="connectorText" presStyleLbl="sibTrans2D1" presStyleIdx="0" presStyleCnt="3"/>
      <dgm:spPr/>
    </dgm:pt>
    <dgm:pt modelId="{1D87FB05-53C3-4E1E-B425-3FF0C6CA863E}" type="pres">
      <dgm:prSet presAssocID="{835AC66A-8FCE-48EB-B7A9-5F296AF1E5A1}" presName="node" presStyleLbl="node1" presStyleIdx="1" presStyleCnt="3">
        <dgm:presLayoutVars>
          <dgm:bulletEnabled val="1"/>
        </dgm:presLayoutVars>
      </dgm:prSet>
      <dgm:spPr/>
    </dgm:pt>
    <dgm:pt modelId="{A487528D-F339-414E-BF35-AE6A333480B2}" type="pres">
      <dgm:prSet presAssocID="{4F29F458-93AE-4AC2-999B-2DD883F6CDE9}" presName="sibTrans" presStyleLbl="sibTrans2D1" presStyleIdx="1" presStyleCnt="3"/>
      <dgm:spPr/>
    </dgm:pt>
    <dgm:pt modelId="{409FA0D2-7E21-46E1-BE8C-3754948EB2B3}" type="pres">
      <dgm:prSet presAssocID="{4F29F458-93AE-4AC2-999B-2DD883F6CDE9}" presName="connectorText" presStyleLbl="sibTrans2D1" presStyleIdx="1" presStyleCnt="3"/>
      <dgm:spPr/>
    </dgm:pt>
    <dgm:pt modelId="{0128DDAC-C259-4CE2-B82B-58FB4878BD2F}" type="pres">
      <dgm:prSet presAssocID="{1BB33E31-AC8A-4483-A17E-F780E4040CEF}" presName="node" presStyleLbl="node1" presStyleIdx="2" presStyleCnt="3">
        <dgm:presLayoutVars>
          <dgm:bulletEnabled val="1"/>
        </dgm:presLayoutVars>
      </dgm:prSet>
      <dgm:spPr/>
    </dgm:pt>
    <dgm:pt modelId="{CB1B8EAB-DFF0-4944-8F0F-4D1F1DC01D39}" type="pres">
      <dgm:prSet presAssocID="{917F1F48-FA9B-4956-B73D-71C635A2ED8B}" presName="sibTrans" presStyleLbl="sibTrans2D1" presStyleIdx="2" presStyleCnt="3"/>
      <dgm:spPr/>
    </dgm:pt>
    <dgm:pt modelId="{40430973-F6B3-459B-91FC-84089EF517F9}" type="pres">
      <dgm:prSet presAssocID="{917F1F48-FA9B-4956-B73D-71C635A2ED8B}" presName="connectorText" presStyleLbl="sibTrans2D1" presStyleIdx="2" presStyleCnt="3"/>
      <dgm:spPr/>
    </dgm:pt>
  </dgm:ptLst>
  <dgm:cxnLst>
    <dgm:cxn modelId="{4FAEB0CA-0348-44DE-8E40-0891ED032DA7}" type="presOf" srcId="{917F1F48-FA9B-4956-B73D-71C635A2ED8B}" destId="{CB1B8EAB-DFF0-4944-8F0F-4D1F1DC01D39}" srcOrd="0" destOrd="0" presId="urn:microsoft.com/office/officeart/2005/8/layout/cycle7"/>
    <dgm:cxn modelId="{2E0CBC8A-15F4-44D4-B9F2-562A17A158DA}" type="presOf" srcId="{4F29F458-93AE-4AC2-999B-2DD883F6CDE9}" destId="{409FA0D2-7E21-46E1-BE8C-3754948EB2B3}" srcOrd="1" destOrd="0" presId="urn:microsoft.com/office/officeart/2005/8/layout/cycle7"/>
    <dgm:cxn modelId="{C1679CCB-0C70-4023-8C47-A4ECCA434D4D}" type="presOf" srcId="{4F29F458-93AE-4AC2-999B-2DD883F6CDE9}" destId="{A487528D-F339-414E-BF35-AE6A333480B2}" srcOrd="0" destOrd="0" presId="urn:microsoft.com/office/officeart/2005/8/layout/cycle7"/>
    <dgm:cxn modelId="{BF08E213-B4E0-401B-8589-A96048FD91B4}" srcId="{FC064209-1784-4E2C-BFBF-BF65719F2AFC}" destId="{1BB33E31-AC8A-4483-A17E-F780E4040CEF}" srcOrd="2" destOrd="0" parTransId="{9D041818-A251-4E64-9FCC-A2651ECF46C2}" sibTransId="{917F1F48-FA9B-4956-B73D-71C635A2ED8B}"/>
    <dgm:cxn modelId="{955DC5E9-27BB-4733-B964-0B0F1F12E64D}" type="presOf" srcId="{0B678087-FCD4-4DCC-9893-123827FC0FA5}" destId="{83384D4F-00BF-406F-8C3D-F7760E68ADD5}" srcOrd="0" destOrd="0" presId="urn:microsoft.com/office/officeart/2005/8/layout/cycle7"/>
    <dgm:cxn modelId="{74EF89D4-8BD3-4B1C-9EB1-925F0D264CF6}" type="presOf" srcId="{1BB33E31-AC8A-4483-A17E-F780E4040CEF}" destId="{0128DDAC-C259-4CE2-B82B-58FB4878BD2F}" srcOrd="0" destOrd="0" presId="urn:microsoft.com/office/officeart/2005/8/layout/cycle7"/>
    <dgm:cxn modelId="{703F948A-6046-4EBB-9453-760D53F426AE}" type="presOf" srcId="{FC064209-1784-4E2C-BFBF-BF65719F2AFC}" destId="{CE341E51-A5F5-4F74-B0A6-F5F4482948DB}" srcOrd="0" destOrd="0" presId="urn:microsoft.com/office/officeart/2005/8/layout/cycle7"/>
    <dgm:cxn modelId="{1BE2F7D1-300B-4D42-A51B-87AA155E7B8F}" srcId="{FC064209-1784-4E2C-BFBF-BF65719F2AFC}" destId="{B8390EDF-32BF-491B-9023-CD94F13D7EF2}" srcOrd="0" destOrd="0" parTransId="{95835279-CF54-4DAC-B664-082E5298A99D}" sibTransId="{0B678087-FCD4-4DCC-9893-123827FC0FA5}"/>
    <dgm:cxn modelId="{34A39A91-0AAA-4577-8258-755F40DC0030}" type="presOf" srcId="{917F1F48-FA9B-4956-B73D-71C635A2ED8B}" destId="{40430973-F6B3-459B-91FC-84089EF517F9}" srcOrd="1" destOrd="0" presId="urn:microsoft.com/office/officeart/2005/8/layout/cycle7"/>
    <dgm:cxn modelId="{974AD82B-BB9F-4C71-BFB3-A3B63120171A}" type="presOf" srcId="{835AC66A-8FCE-48EB-B7A9-5F296AF1E5A1}" destId="{1D87FB05-53C3-4E1E-B425-3FF0C6CA863E}" srcOrd="0" destOrd="0" presId="urn:microsoft.com/office/officeart/2005/8/layout/cycle7"/>
    <dgm:cxn modelId="{389047DE-7174-4513-A894-502C3EB4BDB7}" srcId="{FC064209-1784-4E2C-BFBF-BF65719F2AFC}" destId="{835AC66A-8FCE-48EB-B7A9-5F296AF1E5A1}" srcOrd="1" destOrd="0" parTransId="{B51378A5-30F0-45C1-8964-11E202D01E78}" sibTransId="{4F29F458-93AE-4AC2-999B-2DD883F6CDE9}"/>
    <dgm:cxn modelId="{B01939AA-8209-4C11-BBCB-F165A948294E}" type="presOf" srcId="{B8390EDF-32BF-491B-9023-CD94F13D7EF2}" destId="{7AB0F06F-9055-4B40-859D-5C1229E26445}" srcOrd="0" destOrd="0" presId="urn:microsoft.com/office/officeart/2005/8/layout/cycle7"/>
    <dgm:cxn modelId="{3C17A5F3-B183-43CA-8FD4-D4646BF3B2DF}" type="presOf" srcId="{0B678087-FCD4-4DCC-9893-123827FC0FA5}" destId="{2629596F-8694-489B-B730-E01EE67B8DDD}" srcOrd="1" destOrd="0" presId="urn:microsoft.com/office/officeart/2005/8/layout/cycle7"/>
    <dgm:cxn modelId="{BED3E701-CC4C-422B-A406-607ED6567D5F}" type="presParOf" srcId="{CE341E51-A5F5-4F74-B0A6-F5F4482948DB}" destId="{7AB0F06F-9055-4B40-859D-5C1229E26445}" srcOrd="0" destOrd="0" presId="urn:microsoft.com/office/officeart/2005/8/layout/cycle7"/>
    <dgm:cxn modelId="{1BFB2FA6-23C3-4C94-9BC3-B3E2459FA8CE}" type="presParOf" srcId="{CE341E51-A5F5-4F74-B0A6-F5F4482948DB}" destId="{83384D4F-00BF-406F-8C3D-F7760E68ADD5}" srcOrd="1" destOrd="0" presId="urn:microsoft.com/office/officeart/2005/8/layout/cycle7"/>
    <dgm:cxn modelId="{C982F7B9-7319-440C-ABAC-44480FB1A738}" type="presParOf" srcId="{83384D4F-00BF-406F-8C3D-F7760E68ADD5}" destId="{2629596F-8694-489B-B730-E01EE67B8DDD}" srcOrd="0" destOrd="0" presId="urn:microsoft.com/office/officeart/2005/8/layout/cycle7"/>
    <dgm:cxn modelId="{FC03D320-AE47-4907-B458-6BDA22206320}" type="presParOf" srcId="{CE341E51-A5F5-4F74-B0A6-F5F4482948DB}" destId="{1D87FB05-53C3-4E1E-B425-3FF0C6CA863E}" srcOrd="2" destOrd="0" presId="urn:microsoft.com/office/officeart/2005/8/layout/cycle7"/>
    <dgm:cxn modelId="{A10DC806-F423-48CB-B90D-36E0789F9830}" type="presParOf" srcId="{CE341E51-A5F5-4F74-B0A6-F5F4482948DB}" destId="{A487528D-F339-414E-BF35-AE6A333480B2}" srcOrd="3" destOrd="0" presId="urn:microsoft.com/office/officeart/2005/8/layout/cycle7"/>
    <dgm:cxn modelId="{25DCFED1-6FFA-4A80-85DB-74FBFF892235}" type="presParOf" srcId="{A487528D-F339-414E-BF35-AE6A333480B2}" destId="{409FA0D2-7E21-46E1-BE8C-3754948EB2B3}" srcOrd="0" destOrd="0" presId="urn:microsoft.com/office/officeart/2005/8/layout/cycle7"/>
    <dgm:cxn modelId="{7C8DC148-E008-4357-8DA2-02472C69BC3E}" type="presParOf" srcId="{CE341E51-A5F5-4F74-B0A6-F5F4482948DB}" destId="{0128DDAC-C259-4CE2-B82B-58FB4878BD2F}" srcOrd="4" destOrd="0" presId="urn:microsoft.com/office/officeart/2005/8/layout/cycle7"/>
    <dgm:cxn modelId="{33291A3F-23CC-477F-825F-06E07EB3AF71}" type="presParOf" srcId="{CE341E51-A5F5-4F74-B0A6-F5F4482948DB}" destId="{CB1B8EAB-DFF0-4944-8F0F-4D1F1DC01D39}" srcOrd="5" destOrd="0" presId="urn:microsoft.com/office/officeart/2005/8/layout/cycle7"/>
    <dgm:cxn modelId="{7E446546-FAFF-4277-9B0C-A5CC0C3C603B}" type="presParOf" srcId="{CB1B8EAB-DFF0-4944-8F0F-4D1F1DC01D39}" destId="{40430973-F6B3-459B-91FC-84089EF517F9}"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0F06F-9055-4B40-859D-5C1229E26445}">
      <dsp:nvSpPr>
        <dsp:cNvPr id="0" name=""/>
        <dsp:cNvSpPr/>
      </dsp:nvSpPr>
      <dsp:spPr>
        <a:xfrm>
          <a:off x="1370722" y="956"/>
          <a:ext cx="1432889" cy="71644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ts val="0"/>
            </a:spcAft>
            <a:buNone/>
          </a:pPr>
          <a:r>
            <a:rPr kumimoji="1" lang="ja-JP" altLang="en-US" sz="1600" kern="1200" dirty="0">
              <a:solidFill>
                <a:schemeClr val="tx1"/>
              </a:solidFill>
              <a:latin typeface="メイリオ" panose="020B0604030504040204" pitchFamily="50" charset="-128"/>
              <a:ea typeface="メイリオ" panose="020B0604030504040204" pitchFamily="50" charset="-128"/>
            </a:rPr>
            <a:t>消費生活</a:t>
          </a:r>
          <a:endParaRPr kumimoji="1" lang="en-US" altLang="ja-JP" sz="1600" kern="1200" dirty="0">
            <a:solidFill>
              <a:schemeClr val="tx1"/>
            </a:solidFill>
            <a:latin typeface="メイリオ" panose="020B0604030504040204" pitchFamily="50" charset="-128"/>
            <a:ea typeface="メイリオ" panose="020B0604030504040204" pitchFamily="50" charset="-128"/>
          </a:endParaRPr>
        </a:p>
        <a:p>
          <a:pPr marL="0" lvl="0" indent="0" algn="ctr" defTabSz="711200">
            <a:lnSpc>
              <a:spcPct val="100000"/>
            </a:lnSpc>
            <a:spcBef>
              <a:spcPct val="0"/>
            </a:spcBef>
            <a:spcAft>
              <a:spcPts val="0"/>
            </a:spcAft>
            <a:buNone/>
          </a:pPr>
          <a:r>
            <a:rPr kumimoji="1" lang="ja-JP" altLang="en-US" sz="1600" kern="1200" dirty="0">
              <a:solidFill>
                <a:schemeClr val="tx1"/>
              </a:solidFill>
              <a:latin typeface="メイリオ" panose="020B0604030504040204" pitchFamily="50" charset="-128"/>
              <a:ea typeface="メイリオ" panose="020B0604030504040204" pitchFamily="50" charset="-128"/>
            </a:rPr>
            <a:t>センター</a:t>
          </a:r>
        </a:p>
      </dsp:txBody>
      <dsp:txXfrm>
        <a:off x="1391706" y="21940"/>
        <a:ext cx="1390921" cy="674476"/>
      </dsp:txXfrm>
    </dsp:sp>
    <dsp:sp modelId="{83384D4F-00BF-406F-8C3D-F7760E68ADD5}">
      <dsp:nvSpPr>
        <dsp:cNvPr id="0" name=""/>
        <dsp:cNvSpPr/>
      </dsp:nvSpPr>
      <dsp:spPr>
        <a:xfrm rot="3600000">
          <a:off x="2305220" y="1258894"/>
          <a:ext cx="747569" cy="25075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kumimoji="1" lang="ja-JP" altLang="en-US" sz="1000" kern="1200"/>
        </a:p>
      </dsp:txBody>
      <dsp:txXfrm>
        <a:off x="2380447" y="1309045"/>
        <a:ext cx="597116" cy="150453"/>
      </dsp:txXfrm>
    </dsp:sp>
    <dsp:sp modelId="{1D87FB05-53C3-4E1E-B425-3FF0C6CA863E}">
      <dsp:nvSpPr>
        <dsp:cNvPr id="0" name=""/>
        <dsp:cNvSpPr/>
      </dsp:nvSpPr>
      <dsp:spPr>
        <a:xfrm>
          <a:off x="2554397" y="2051142"/>
          <a:ext cx="1432889" cy="71644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tx1"/>
              </a:solidFill>
              <a:latin typeface="メイリオ" panose="020B0604030504040204" pitchFamily="50" charset="-128"/>
              <a:ea typeface="メイリオ" panose="020B0604030504040204" pitchFamily="50" charset="-128"/>
            </a:rPr>
            <a:t>事業者</a:t>
          </a:r>
        </a:p>
      </dsp:txBody>
      <dsp:txXfrm>
        <a:off x="2575381" y="2072126"/>
        <a:ext cx="1390921" cy="674476"/>
      </dsp:txXfrm>
    </dsp:sp>
    <dsp:sp modelId="{A487528D-F339-414E-BF35-AE6A333480B2}">
      <dsp:nvSpPr>
        <dsp:cNvPr id="0" name=""/>
        <dsp:cNvSpPr/>
      </dsp:nvSpPr>
      <dsp:spPr>
        <a:xfrm rot="10800000">
          <a:off x="1713382" y="2283986"/>
          <a:ext cx="747569" cy="25075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kumimoji="1" lang="ja-JP" altLang="en-US" sz="1000" kern="1200"/>
        </a:p>
      </dsp:txBody>
      <dsp:txXfrm rot="10800000">
        <a:off x="1788608" y="2334137"/>
        <a:ext cx="597116" cy="150453"/>
      </dsp:txXfrm>
    </dsp:sp>
    <dsp:sp modelId="{0128DDAC-C259-4CE2-B82B-58FB4878BD2F}">
      <dsp:nvSpPr>
        <dsp:cNvPr id="0" name=""/>
        <dsp:cNvSpPr/>
      </dsp:nvSpPr>
      <dsp:spPr>
        <a:xfrm>
          <a:off x="187047" y="2051142"/>
          <a:ext cx="1432889" cy="71644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tx1"/>
              </a:solidFill>
              <a:latin typeface="メイリオ" panose="020B0604030504040204" pitchFamily="50" charset="-128"/>
              <a:ea typeface="メイリオ" panose="020B0604030504040204" pitchFamily="50" charset="-128"/>
            </a:rPr>
            <a:t>消費者</a:t>
          </a:r>
        </a:p>
      </dsp:txBody>
      <dsp:txXfrm>
        <a:off x="208031" y="2072126"/>
        <a:ext cx="1390921" cy="674476"/>
      </dsp:txXfrm>
    </dsp:sp>
    <dsp:sp modelId="{CB1B8EAB-DFF0-4944-8F0F-4D1F1DC01D39}">
      <dsp:nvSpPr>
        <dsp:cNvPr id="0" name=""/>
        <dsp:cNvSpPr/>
      </dsp:nvSpPr>
      <dsp:spPr>
        <a:xfrm rot="18000000">
          <a:off x="1121544" y="1258894"/>
          <a:ext cx="747569" cy="25075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kumimoji="1" lang="ja-JP" altLang="en-US" sz="1000" kern="1200"/>
        </a:p>
      </dsp:txBody>
      <dsp:txXfrm>
        <a:off x="1196771" y="1309045"/>
        <a:ext cx="597116" cy="150453"/>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5240" cy="501720"/>
          </a:xfrm>
          <a:prstGeom prst="rect">
            <a:avLst/>
          </a:prstGeom>
        </p:spPr>
        <p:txBody>
          <a:bodyPr vert="horz" lIns="91559" tIns="45779" rIns="91559" bIns="4577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9110" y="0"/>
            <a:ext cx="2975240" cy="501720"/>
          </a:xfrm>
          <a:prstGeom prst="rect">
            <a:avLst/>
          </a:prstGeom>
        </p:spPr>
        <p:txBody>
          <a:bodyPr vert="horz" lIns="91559" tIns="45779" rIns="91559" bIns="45779" rtlCol="0"/>
          <a:lstStyle>
            <a:lvl1pPr algn="r">
              <a:defRPr sz="1200"/>
            </a:lvl1pPr>
          </a:lstStyle>
          <a:p>
            <a:fld id="{AAC65BAA-E604-48C0-A186-89BE73DB6E4F}" type="datetimeFigureOut">
              <a:rPr kumimoji="1" lang="ja-JP" altLang="en-US" smtClean="0"/>
              <a:t>2016/6/7</a:t>
            </a:fld>
            <a:endParaRPr kumimoji="1" lang="ja-JP" altLang="en-US"/>
          </a:p>
        </p:txBody>
      </p:sp>
      <p:sp>
        <p:nvSpPr>
          <p:cNvPr id="4" name="スライド イメージ プレースホルダー 3"/>
          <p:cNvSpPr>
            <a:spLocks noGrp="1" noRot="1" noChangeAspect="1"/>
          </p:cNvSpPr>
          <p:nvPr>
            <p:ph type="sldImg" idx="2"/>
          </p:nvPr>
        </p:nvSpPr>
        <p:spPr>
          <a:xfrm>
            <a:off x="434975" y="1250950"/>
            <a:ext cx="5995988" cy="3373438"/>
          </a:xfrm>
          <a:prstGeom prst="rect">
            <a:avLst/>
          </a:prstGeom>
          <a:noFill/>
          <a:ln w="12700">
            <a:solidFill>
              <a:prstClr val="black"/>
            </a:solidFill>
          </a:ln>
        </p:spPr>
        <p:txBody>
          <a:bodyPr vert="horz" lIns="91559" tIns="45779" rIns="91559" bIns="45779" rtlCol="0" anchor="ctr"/>
          <a:lstStyle/>
          <a:p>
            <a:endParaRPr lang="ja-JP" altLang="en-US"/>
          </a:p>
        </p:txBody>
      </p:sp>
      <p:sp>
        <p:nvSpPr>
          <p:cNvPr id="5" name="ノート プレースホルダー 4"/>
          <p:cNvSpPr>
            <a:spLocks noGrp="1"/>
          </p:cNvSpPr>
          <p:nvPr>
            <p:ph type="body" sz="quarter" idx="3"/>
          </p:nvPr>
        </p:nvSpPr>
        <p:spPr>
          <a:xfrm>
            <a:off x="686595" y="4812337"/>
            <a:ext cx="5492750" cy="3937368"/>
          </a:xfrm>
          <a:prstGeom prst="rect">
            <a:avLst/>
          </a:prstGeom>
        </p:spPr>
        <p:txBody>
          <a:bodyPr vert="horz" lIns="91559" tIns="45779" rIns="91559" bIns="4577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97946"/>
            <a:ext cx="2975240" cy="501719"/>
          </a:xfrm>
          <a:prstGeom prst="rect">
            <a:avLst/>
          </a:prstGeom>
        </p:spPr>
        <p:txBody>
          <a:bodyPr vert="horz" lIns="91559" tIns="45779" rIns="91559" bIns="4577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9110" y="9497946"/>
            <a:ext cx="2975240" cy="501719"/>
          </a:xfrm>
          <a:prstGeom prst="rect">
            <a:avLst/>
          </a:prstGeom>
        </p:spPr>
        <p:txBody>
          <a:bodyPr vert="horz" lIns="91559" tIns="45779" rIns="91559" bIns="45779" rtlCol="0" anchor="b"/>
          <a:lstStyle>
            <a:lvl1pPr algn="r">
              <a:defRPr sz="1200"/>
            </a:lvl1pPr>
          </a:lstStyle>
          <a:p>
            <a:fld id="{D3A578DA-696D-4F53-B737-788BCDDD1FB9}" type="slidenum">
              <a:rPr kumimoji="1" lang="ja-JP" altLang="en-US" smtClean="0"/>
              <a:t>‹#›</a:t>
            </a:fld>
            <a:endParaRPr kumimoji="1" lang="ja-JP" altLang="en-US"/>
          </a:p>
        </p:txBody>
      </p:sp>
    </p:spTree>
    <p:extLst>
      <p:ext uri="{BB962C8B-B14F-4D97-AF65-F5344CB8AC3E}">
        <p14:creationId xmlns:p14="http://schemas.microsoft.com/office/powerpoint/2010/main" val="203708818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8CEB46D-E3B2-4428-B537-7D8F9AEF3905}" type="datetime1">
              <a:rPr lang="en-US" altLang="ja-JP" smtClean="0"/>
              <a:t>6/7/2016</a:t>
            </a:fld>
            <a:endParaRPr lang="en-US" dirty="0"/>
          </a:p>
        </p:txBody>
      </p:sp>
      <p:sp>
        <p:nvSpPr>
          <p:cNvPr id="5" name="Footer Placeholder 4"/>
          <p:cNvSpPr>
            <a:spLocks noGrp="1"/>
          </p:cNvSpPr>
          <p:nvPr>
            <p:ph type="ftr" sz="quarter" idx="11"/>
          </p:nvPr>
        </p:nvSpPr>
        <p:spPr/>
        <p:txBody>
          <a:bodyPr/>
          <a:lstStyle/>
          <a:p>
            <a:r>
              <a:rPr lang="en-US" altLang="zh-TW"/>
              <a:t>2016</a:t>
            </a:r>
            <a:r>
              <a:rPr lang="zh-TW" altLang="en-US"/>
              <a:t>年</a:t>
            </a:r>
            <a:r>
              <a:rPr lang="en-US" altLang="zh-TW"/>
              <a:t>6</a:t>
            </a:r>
            <a:r>
              <a:rPr lang="zh-TW" altLang="en-US"/>
              <a:t>月</a:t>
            </a:r>
            <a:r>
              <a:rPr lang="en-US" altLang="zh-TW"/>
              <a:t>10</a:t>
            </a:r>
            <a:r>
              <a:rPr lang="zh-TW" altLang="en-US"/>
              <a:t>日山梨大学「消費生活論」</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AAFBEB4-9A33-4D54-96F1-333F76277DB5}" type="datetime1">
              <a:rPr lang="en-US" altLang="ja-JP" smtClean="0"/>
              <a:t>6/7/2016</a:t>
            </a:fld>
            <a:endParaRPr lang="en-US" dirty="0"/>
          </a:p>
        </p:txBody>
      </p:sp>
      <p:sp>
        <p:nvSpPr>
          <p:cNvPr id="5" name="Footer Placeholder 4"/>
          <p:cNvSpPr>
            <a:spLocks noGrp="1"/>
          </p:cNvSpPr>
          <p:nvPr>
            <p:ph type="ftr" sz="quarter" idx="11"/>
          </p:nvPr>
        </p:nvSpPr>
        <p:spPr/>
        <p:txBody>
          <a:bodyPr/>
          <a:lstStyle/>
          <a:p>
            <a:r>
              <a:rPr lang="en-US" altLang="zh-TW"/>
              <a:t>2016</a:t>
            </a:r>
            <a:r>
              <a:rPr lang="zh-TW" altLang="en-US"/>
              <a:t>年</a:t>
            </a:r>
            <a:r>
              <a:rPr lang="en-US" altLang="zh-TW"/>
              <a:t>6</a:t>
            </a:r>
            <a:r>
              <a:rPr lang="zh-TW" altLang="en-US"/>
              <a:t>月</a:t>
            </a:r>
            <a:r>
              <a:rPr lang="en-US" altLang="zh-TW"/>
              <a:t>10</a:t>
            </a:r>
            <a:r>
              <a:rPr lang="zh-TW" altLang="en-US"/>
              <a:t>日山梨大学「消費生活論」</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0C8B39B-4F4A-467A-9506-97ECD7E69360}" type="datetime1">
              <a:rPr lang="en-US" altLang="ja-JP" smtClean="0"/>
              <a:t>6/7/2016</a:t>
            </a:fld>
            <a:endParaRPr lang="en-US" dirty="0"/>
          </a:p>
        </p:txBody>
      </p:sp>
      <p:sp>
        <p:nvSpPr>
          <p:cNvPr id="5" name="Footer Placeholder 4"/>
          <p:cNvSpPr>
            <a:spLocks noGrp="1"/>
          </p:cNvSpPr>
          <p:nvPr>
            <p:ph type="ftr" sz="quarter" idx="11"/>
          </p:nvPr>
        </p:nvSpPr>
        <p:spPr/>
        <p:txBody>
          <a:bodyPr/>
          <a:lstStyle/>
          <a:p>
            <a:r>
              <a:rPr lang="en-US" altLang="zh-TW"/>
              <a:t>2016</a:t>
            </a:r>
            <a:r>
              <a:rPr lang="zh-TW" altLang="en-US"/>
              <a:t>年</a:t>
            </a:r>
            <a:r>
              <a:rPr lang="en-US" altLang="zh-TW"/>
              <a:t>6</a:t>
            </a:r>
            <a:r>
              <a:rPr lang="zh-TW" altLang="en-US"/>
              <a:t>月</a:t>
            </a:r>
            <a:r>
              <a:rPr lang="en-US" altLang="zh-TW"/>
              <a:t>10</a:t>
            </a:r>
            <a:r>
              <a:rPr lang="zh-TW" altLang="en-US"/>
              <a:t>日山梨大学「消費生活論」</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2873330-076A-41A5-B83D-A8DD0D6C5076}" type="datetime1">
              <a:rPr lang="en-US" altLang="ja-JP" smtClean="0"/>
              <a:t>6/7/2016</a:t>
            </a:fld>
            <a:endParaRPr lang="en-US" dirty="0"/>
          </a:p>
        </p:txBody>
      </p:sp>
      <p:sp>
        <p:nvSpPr>
          <p:cNvPr id="5" name="Footer Placeholder 4"/>
          <p:cNvSpPr>
            <a:spLocks noGrp="1"/>
          </p:cNvSpPr>
          <p:nvPr>
            <p:ph type="ftr" sz="quarter" idx="11"/>
          </p:nvPr>
        </p:nvSpPr>
        <p:spPr/>
        <p:txBody>
          <a:bodyPr/>
          <a:lstStyle/>
          <a:p>
            <a:r>
              <a:rPr lang="en-US" altLang="zh-TW"/>
              <a:t>2016</a:t>
            </a:r>
            <a:r>
              <a:rPr lang="zh-TW" altLang="en-US"/>
              <a:t>年</a:t>
            </a:r>
            <a:r>
              <a:rPr lang="en-US" altLang="zh-TW"/>
              <a:t>6</a:t>
            </a:r>
            <a:r>
              <a:rPr lang="zh-TW" altLang="en-US"/>
              <a:t>月</a:t>
            </a:r>
            <a:r>
              <a:rPr lang="en-US" altLang="zh-TW"/>
              <a:t>10</a:t>
            </a:r>
            <a:r>
              <a:rPr lang="zh-TW" altLang="en-US"/>
              <a:t>日山梨大学「消費生活論」</a:t>
            </a:r>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C6AA4AB-13DA-48BD-B604-90487DABEA13}" type="datetime1">
              <a:rPr lang="en-US" altLang="ja-JP" smtClean="0"/>
              <a:t>6/7/2016</a:t>
            </a:fld>
            <a:endParaRPr lang="en-US" dirty="0"/>
          </a:p>
        </p:txBody>
      </p:sp>
      <p:sp>
        <p:nvSpPr>
          <p:cNvPr id="5" name="Footer Placeholder 4"/>
          <p:cNvSpPr>
            <a:spLocks noGrp="1"/>
          </p:cNvSpPr>
          <p:nvPr>
            <p:ph type="ftr" sz="quarter" idx="11"/>
          </p:nvPr>
        </p:nvSpPr>
        <p:spPr/>
        <p:txBody>
          <a:bodyPr/>
          <a:lstStyle/>
          <a:p>
            <a:r>
              <a:rPr lang="en-US" altLang="zh-TW"/>
              <a:t>2016</a:t>
            </a:r>
            <a:r>
              <a:rPr lang="zh-TW" altLang="en-US"/>
              <a:t>年</a:t>
            </a:r>
            <a:r>
              <a:rPr lang="en-US" altLang="zh-TW"/>
              <a:t>6</a:t>
            </a:r>
            <a:r>
              <a:rPr lang="zh-TW" altLang="en-US"/>
              <a:t>月</a:t>
            </a:r>
            <a:r>
              <a:rPr lang="en-US" altLang="zh-TW"/>
              <a:t>10</a:t>
            </a:r>
            <a:r>
              <a:rPr lang="zh-TW" altLang="en-US"/>
              <a:t>日山梨大学「消費生活論」</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B8EE30B-C8A7-4C09-9136-5C924517B535}" type="datetime1">
              <a:rPr lang="en-US" altLang="ja-JP" smtClean="0"/>
              <a:t>6/7/2016</a:t>
            </a:fld>
            <a:endParaRPr lang="en-US" dirty="0"/>
          </a:p>
        </p:txBody>
      </p:sp>
      <p:sp>
        <p:nvSpPr>
          <p:cNvPr id="6" name="Footer Placeholder 5"/>
          <p:cNvSpPr>
            <a:spLocks noGrp="1"/>
          </p:cNvSpPr>
          <p:nvPr>
            <p:ph type="ftr" sz="quarter" idx="11"/>
          </p:nvPr>
        </p:nvSpPr>
        <p:spPr/>
        <p:txBody>
          <a:bodyPr/>
          <a:lstStyle/>
          <a:p>
            <a:r>
              <a:rPr lang="en-US" altLang="zh-TW"/>
              <a:t>2016</a:t>
            </a:r>
            <a:r>
              <a:rPr lang="zh-TW" altLang="en-US"/>
              <a:t>年</a:t>
            </a:r>
            <a:r>
              <a:rPr lang="en-US" altLang="zh-TW"/>
              <a:t>6</a:t>
            </a:r>
            <a:r>
              <a:rPr lang="zh-TW" altLang="en-US"/>
              <a:t>月</a:t>
            </a:r>
            <a:r>
              <a:rPr lang="en-US" altLang="zh-TW"/>
              <a:t>10</a:t>
            </a:r>
            <a:r>
              <a:rPr lang="zh-TW" altLang="en-US"/>
              <a:t>日山梨大学「消費生活論」</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32AD392-E3FA-47CA-8090-3EACFCE41DFC}" type="datetime1">
              <a:rPr lang="en-US" altLang="ja-JP" smtClean="0"/>
              <a:t>6/7/2016</a:t>
            </a:fld>
            <a:endParaRPr lang="en-US" dirty="0"/>
          </a:p>
        </p:txBody>
      </p:sp>
      <p:sp>
        <p:nvSpPr>
          <p:cNvPr id="8" name="Footer Placeholder 7"/>
          <p:cNvSpPr>
            <a:spLocks noGrp="1"/>
          </p:cNvSpPr>
          <p:nvPr>
            <p:ph type="ftr" sz="quarter" idx="11"/>
          </p:nvPr>
        </p:nvSpPr>
        <p:spPr/>
        <p:txBody>
          <a:bodyPr/>
          <a:lstStyle/>
          <a:p>
            <a:r>
              <a:rPr lang="en-US" altLang="zh-TW"/>
              <a:t>2016</a:t>
            </a:r>
            <a:r>
              <a:rPr lang="zh-TW" altLang="en-US"/>
              <a:t>年</a:t>
            </a:r>
            <a:r>
              <a:rPr lang="en-US" altLang="zh-TW"/>
              <a:t>6</a:t>
            </a:r>
            <a:r>
              <a:rPr lang="zh-TW" altLang="en-US"/>
              <a:t>月</a:t>
            </a:r>
            <a:r>
              <a:rPr lang="en-US" altLang="zh-TW"/>
              <a:t>10</a:t>
            </a:r>
            <a:r>
              <a:rPr lang="zh-TW" altLang="en-US"/>
              <a:t>日山梨大学「消費生活論」</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91346D9-0954-45F3-BB76-9263B84AE855}" type="datetime1">
              <a:rPr lang="en-US" altLang="ja-JP" smtClean="0"/>
              <a:t>6/7/2016</a:t>
            </a:fld>
            <a:endParaRPr lang="en-US" dirty="0"/>
          </a:p>
        </p:txBody>
      </p:sp>
      <p:sp>
        <p:nvSpPr>
          <p:cNvPr id="4" name="Footer Placeholder 3"/>
          <p:cNvSpPr>
            <a:spLocks noGrp="1"/>
          </p:cNvSpPr>
          <p:nvPr>
            <p:ph type="ftr" sz="quarter" idx="11"/>
          </p:nvPr>
        </p:nvSpPr>
        <p:spPr/>
        <p:txBody>
          <a:bodyPr/>
          <a:lstStyle/>
          <a:p>
            <a:r>
              <a:rPr lang="en-US" altLang="zh-TW"/>
              <a:t>2016</a:t>
            </a:r>
            <a:r>
              <a:rPr lang="zh-TW" altLang="en-US"/>
              <a:t>年</a:t>
            </a:r>
            <a:r>
              <a:rPr lang="en-US" altLang="zh-TW"/>
              <a:t>6</a:t>
            </a:r>
            <a:r>
              <a:rPr lang="zh-TW" altLang="en-US"/>
              <a:t>月</a:t>
            </a:r>
            <a:r>
              <a:rPr lang="en-US" altLang="zh-TW"/>
              <a:t>10</a:t>
            </a:r>
            <a:r>
              <a:rPr lang="zh-TW" altLang="en-US"/>
              <a:t>日山梨大学「消費生活論」</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D40AC36-3860-4660-BD31-6911FBC81EC0}" type="datetime1">
              <a:rPr lang="en-US" altLang="ja-JP" smtClean="0"/>
              <a:t>6/7/2016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ltLang="zh-TW"/>
              <a:t>2016</a:t>
            </a:r>
            <a:r>
              <a:rPr lang="zh-TW" altLang="en-US"/>
              <a:t>年</a:t>
            </a:r>
            <a:r>
              <a:rPr lang="en-US" altLang="zh-TW"/>
              <a:t>6</a:t>
            </a:r>
            <a:r>
              <a:rPr lang="zh-TW" altLang="en-US"/>
              <a:t>月</a:t>
            </a:r>
            <a:r>
              <a:rPr lang="en-US" altLang="zh-TW"/>
              <a:t>10</a:t>
            </a:r>
            <a:r>
              <a:rPr lang="zh-TW" altLang="en-US"/>
              <a:t>日山梨大学「消費生活論」</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5150302-8DF8-40E5-ADB7-650E37A95DAA}" type="datetime1">
              <a:rPr lang="en-US" altLang="ja-JP" smtClean="0"/>
              <a:t>6/7/2016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ltLang="zh-TW"/>
              <a:t>2016</a:t>
            </a:r>
            <a:r>
              <a:rPr lang="zh-TW" altLang="en-US"/>
              <a:t>年</a:t>
            </a:r>
            <a:r>
              <a:rPr lang="en-US" altLang="zh-TW"/>
              <a:t>6</a:t>
            </a:r>
            <a:r>
              <a:rPr lang="zh-TW" altLang="en-US"/>
              <a:t>月</a:t>
            </a:r>
            <a:r>
              <a:rPr lang="en-US" altLang="zh-TW"/>
              <a:t>10</a:t>
            </a:r>
            <a:r>
              <a:rPr lang="zh-TW" altLang="en-US"/>
              <a:t>日山梨大学「消費生活論」</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695940B-F844-4899-BB39-71F651384446}" type="datetime1">
              <a:rPr lang="en-US" altLang="ja-JP" smtClean="0"/>
              <a:t>6/7/2016</a:t>
            </a:fld>
            <a:endParaRPr lang="en-US" dirty="0"/>
          </a:p>
        </p:txBody>
      </p:sp>
      <p:sp>
        <p:nvSpPr>
          <p:cNvPr id="6" name="Footer Placeholder 5"/>
          <p:cNvSpPr>
            <a:spLocks noGrp="1"/>
          </p:cNvSpPr>
          <p:nvPr>
            <p:ph type="ftr" sz="quarter" idx="11"/>
          </p:nvPr>
        </p:nvSpPr>
        <p:spPr/>
        <p:txBody>
          <a:bodyPr/>
          <a:lstStyle/>
          <a:p>
            <a:r>
              <a:rPr lang="en-US" altLang="zh-TW"/>
              <a:t>2016</a:t>
            </a:r>
            <a:r>
              <a:rPr lang="zh-TW" altLang="en-US"/>
              <a:t>年</a:t>
            </a:r>
            <a:r>
              <a:rPr lang="en-US" altLang="zh-TW"/>
              <a:t>6</a:t>
            </a:r>
            <a:r>
              <a:rPr lang="zh-TW" altLang="en-US"/>
              <a:t>月</a:t>
            </a:r>
            <a:r>
              <a:rPr lang="en-US" altLang="zh-TW"/>
              <a:t>10</a:t>
            </a:r>
            <a:r>
              <a:rPr lang="zh-TW" altLang="en-US"/>
              <a:t>日山梨大学「消費生活論」</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26CA51E-7AA9-4267-B03C-63BAE3C08CCD}" type="datetime1">
              <a:rPr lang="en-US" altLang="ja-JP" smtClean="0"/>
              <a:t>6/7/2016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ltLang="zh-TW"/>
              <a:t>2016</a:t>
            </a:r>
            <a:r>
              <a:rPr lang="zh-TW" altLang="en-US"/>
              <a:t>年</a:t>
            </a:r>
            <a:r>
              <a:rPr lang="en-US" altLang="zh-TW"/>
              <a:t>6</a:t>
            </a:r>
            <a:r>
              <a:rPr lang="zh-TW" altLang="en-US"/>
              <a:t>月</a:t>
            </a:r>
            <a:r>
              <a:rPr lang="en-US" altLang="zh-TW"/>
              <a:t>10</a:t>
            </a:r>
            <a:r>
              <a:rPr lang="zh-TW" altLang="en-US"/>
              <a:t>日山梨大学「消費生活論」</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08267" y="2450187"/>
            <a:ext cx="10636171" cy="1838591"/>
          </a:xfrm>
        </p:spPr>
        <p:txBody>
          <a:bodyPr>
            <a:normAutofit/>
          </a:bodyPr>
          <a:lstStyle/>
          <a:p>
            <a:pPr algn="ctr"/>
            <a:r>
              <a:rPr kumimoji="1" lang="ja-JP" altLang="en-US" sz="3200" dirty="0">
                <a:solidFill>
                  <a:schemeClr val="tx1"/>
                </a:solidFill>
                <a:latin typeface="メイリオ" panose="020B0604030504040204" pitchFamily="50" charset="-128"/>
                <a:ea typeface="メイリオ" panose="020B0604030504040204" pitchFamily="50" charset="-128"/>
              </a:rPr>
              <a:t>持続可能な社会における消費者志向経営の在り方を考える</a:t>
            </a:r>
            <a:br>
              <a:rPr kumimoji="1" lang="en-US" altLang="ja-JP" sz="3200" dirty="0">
                <a:solidFill>
                  <a:schemeClr val="tx1"/>
                </a:solidFill>
                <a:latin typeface="メイリオ" panose="020B0604030504040204" pitchFamily="50" charset="-128"/>
                <a:ea typeface="メイリオ" panose="020B0604030504040204" pitchFamily="50" charset="-128"/>
              </a:rPr>
            </a:br>
            <a:r>
              <a:rPr lang="ja-JP" altLang="en-US" sz="2800" dirty="0" err="1">
                <a:solidFill>
                  <a:schemeClr val="tx1"/>
                </a:solidFill>
                <a:latin typeface="メイリオ" panose="020B0604030504040204" pitchFamily="50" charset="-128"/>
                <a:ea typeface="メイリオ" panose="020B0604030504040204" pitchFamily="50" charset="-128"/>
              </a:rPr>
              <a:t>ー</a:t>
            </a:r>
            <a:r>
              <a:rPr lang="ja-JP" altLang="en-US" sz="2800" dirty="0">
                <a:solidFill>
                  <a:schemeClr val="tx1"/>
                </a:solidFill>
                <a:latin typeface="メイリオ" panose="020B0604030504040204" pitchFamily="50" charset="-128"/>
                <a:ea typeface="メイリオ" panose="020B0604030504040204" pitchFamily="50" charset="-128"/>
              </a:rPr>
              <a:t>消費者はどう関わっていくかー</a:t>
            </a:r>
            <a:endParaRPr kumimoji="1" lang="ja-JP" altLang="en-US" sz="2800" dirty="0">
              <a:solidFill>
                <a:schemeClr val="tx1"/>
              </a:solidFill>
              <a:latin typeface="メイリオ" panose="020B0604030504040204" pitchFamily="50" charset="-128"/>
              <a:ea typeface="メイリオ" panose="020B0604030504040204" pitchFamily="50" charset="-128"/>
            </a:endParaRPr>
          </a:p>
        </p:txBody>
      </p:sp>
      <p:sp>
        <p:nvSpPr>
          <p:cNvPr id="3" name="サブタイトル 2"/>
          <p:cNvSpPr>
            <a:spLocks noGrp="1"/>
          </p:cNvSpPr>
          <p:nvPr>
            <p:ph type="subTitle" idx="1"/>
          </p:nvPr>
        </p:nvSpPr>
        <p:spPr>
          <a:xfrm>
            <a:off x="1100051" y="4641737"/>
            <a:ext cx="10058400" cy="1143000"/>
          </a:xfrm>
        </p:spPr>
        <p:txBody>
          <a:bodyPr>
            <a:normAutofit fontScale="70000" lnSpcReduction="20000"/>
          </a:bodyPr>
          <a:lstStyle/>
          <a:p>
            <a:r>
              <a:rPr kumimoji="1" lang="ja-JP" altLang="en-US" dirty="0">
                <a:solidFill>
                  <a:schemeClr val="tx1"/>
                </a:solidFill>
                <a:latin typeface="メイリオ" panose="020B0604030504040204" pitchFamily="50" charset="-128"/>
                <a:ea typeface="メイリオ" panose="020B0604030504040204" pitchFamily="50" charset="-128"/>
              </a:rPr>
              <a:t>（公社）日本消費生活アドバイザー・コンサルタント・相談員協会（</a:t>
            </a:r>
            <a:r>
              <a:rPr kumimoji="1" lang="en-US" altLang="ja-JP" dirty="0">
                <a:solidFill>
                  <a:schemeClr val="tx1"/>
                </a:solidFill>
                <a:latin typeface="メイリオ" panose="020B0604030504040204" pitchFamily="50" charset="-128"/>
                <a:ea typeface="メイリオ" panose="020B0604030504040204" pitchFamily="50" charset="-128"/>
              </a:rPr>
              <a:t>NACS</a:t>
            </a:r>
            <a:r>
              <a:rPr kumimoji="1" lang="ja-JP" altLang="en-US" dirty="0">
                <a:solidFill>
                  <a:schemeClr val="tx1"/>
                </a:solidFill>
                <a:latin typeface="メイリオ" panose="020B0604030504040204" pitchFamily="50" charset="-128"/>
                <a:ea typeface="メイリオ" panose="020B0604030504040204" pitchFamily="50" charset="-128"/>
              </a:rPr>
              <a:t>）常任顧問</a:t>
            </a:r>
            <a:endParaRPr kumimoji="1" lang="en-US" altLang="ja-JP" dirty="0">
              <a:solidFill>
                <a:schemeClr val="tx1"/>
              </a:solidFill>
              <a:latin typeface="メイリオ" panose="020B0604030504040204" pitchFamily="50" charset="-128"/>
              <a:ea typeface="メイリオ" panose="020B0604030504040204" pitchFamily="50" charset="-128"/>
            </a:endParaRPr>
          </a:p>
          <a:p>
            <a:r>
              <a:rPr lang="ja-JP" altLang="en-US" dirty="0">
                <a:solidFill>
                  <a:schemeClr val="tx1"/>
                </a:solidFill>
                <a:latin typeface="メイリオ" panose="020B0604030504040204" pitchFamily="50" charset="-128"/>
                <a:ea typeface="メイリオ" panose="020B0604030504040204" pitchFamily="50" charset="-128"/>
              </a:rPr>
              <a:t>サステナビリティ消費者会議代表</a:t>
            </a:r>
            <a:endParaRPr lang="en-US" altLang="ja-JP" dirty="0">
              <a:solidFill>
                <a:schemeClr val="tx1"/>
              </a:solidFill>
              <a:latin typeface="メイリオ" panose="020B0604030504040204" pitchFamily="50" charset="-128"/>
              <a:ea typeface="メイリオ" panose="020B0604030504040204" pitchFamily="50" charset="-128"/>
            </a:endParaRPr>
          </a:p>
          <a:p>
            <a:r>
              <a:rPr kumimoji="1" lang="ja-JP" altLang="en-US" dirty="0">
                <a:solidFill>
                  <a:schemeClr val="tx1"/>
                </a:solidFill>
                <a:latin typeface="メイリオ" panose="020B0604030504040204" pitchFamily="50" charset="-128"/>
                <a:ea typeface="メイリオ" panose="020B0604030504040204" pitchFamily="50" charset="-128"/>
              </a:rPr>
              <a:t>古谷由紀子</a:t>
            </a:r>
          </a:p>
        </p:txBody>
      </p:sp>
      <p:sp>
        <p:nvSpPr>
          <p:cNvPr id="4" name="フッター プレースホルダー 3"/>
          <p:cNvSpPr>
            <a:spLocks noGrp="1"/>
          </p:cNvSpPr>
          <p:nvPr>
            <p:ph type="ftr" sz="quarter" idx="11"/>
          </p:nvPr>
        </p:nvSpPr>
        <p:spPr/>
        <p:txBody>
          <a:bodyPr/>
          <a:lstStyle/>
          <a:p>
            <a:r>
              <a:rPr lang="en-US" altLang="zh-TW"/>
              <a:t>2016</a:t>
            </a:r>
            <a:r>
              <a:rPr lang="zh-TW" altLang="en-US"/>
              <a:t>年</a:t>
            </a:r>
            <a:r>
              <a:rPr lang="en-US" altLang="zh-TW"/>
              <a:t>6</a:t>
            </a:r>
            <a:r>
              <a:rPr lang="zh-TW" altLang="en-US"/>
              <a:t>月</a:t>
            </a:r>
            <a:r>
              <a:rPr lang="en-US" altLang="zh-TW"/>
              <a:t>10</a:t>
            </a:r>
            <a:r>
              <a:rPr lang="zh-TW" altLang="en-US"/>
              <a:t>日山梨大学「消費生活論」</a:t>
            </a:r>
            <a:endParaRPr lang="en-US" dirty="0"/>
          </a:p>
        </p:txBody>
      </p:sp>
      <p:sp>
        <p:nvSpPr>
          <p:cNvPr id="5" name="スライド番号プレースホルダー 4"/>
          <p:cNvSpPr>
            <a:spLocks noGrp="1"/>
          </p:cNvSpPr>
          <p:nvPr>
            <p:ph type="sldNum" sz="quarter" idx="12"/>
          </p:nvPr>
        </p:nvSpPr>
        <p:spPr/>
        <p:txBody>
          <a:bodyPr/>
          <a:lstStyle/>
          <a:p>
            <a:fld id="{4FAB73BC-B049-4115-A692-8D63A059BFB8}" type="slidenum">
              <a:rPr lang="en-US" smtClean="0"/>
              <a:t>1</a:t>
            </a:fld>
            <a:endParaRPr lang="en-US" dirty="0"/>
          </a:p>
        </p:txBody>
      </p:sp>
    </p:spTree>
    <p:extLst>
      <p:ext uri="{BB962C8B-B14F-4D97-AF65-F5344CB8AC3E}">
        <p14:creationId xmlns:p14="http://schemas.microsoft.com/office/powerpoint/2010/main" val="1255029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97280" y="1845734"/>
            <a:ext cx="10058400" cy="4524244"/>
          </a:xfrm>
        </p:spPr>
        <p:txBody>
          <a:bodyPr>
            <a:normAutofit lnSpcReduction="10000"/>
          </a:bodyPr>
          <a:lstStyle/>
          <a:p>
            <a:r>
              <a:rPr kumimoji="1" lang="ja-JP" altLang="en-US" sz="2400" dirty="0">
                <a:solidFill>
                  <a:schemeClr val="tx1"/>
                </a:solidFill>
                <a:latin typeface="メイリオ" panose="020B0604030504040204" pitchFamily="50" charset="-128"/>
                <a:ea typeface="メイリオ" panose="020B0604030504040204" pitchFamily="50" charset="-128"/>
              </a:rPr>
              <a:t>今、消費者志向経営をどう実感するか</a:t>
            </a:r>
            <a:endParaRPr kumimoji="1" lang="en-US" altLang="ja-JP" sz="2400" dirty="0">
              <a:solidFill>
                <a:schemeClr val="tx1"/>
              </a:solidFill>
              <a:latin typeface="メイリオ" panose="020B0604030504040204" pitchFamily="50" charset="-128"/>
              <a:ea typeface="メイリオ" panose="020B0604030504040204" pitchFamily="50" charset="-128"/>
            </a:endParaRPr>
          </a:p>
          <a:p>
            <a:pPr lvl="1"/>
            <a:endParaRPr lang="en-US" altLang="ja-JP" sz="2400" dirty="0">
              <a:solidFill>
                <a:schemeClr val="tx1"/>
              </a:solidFill>
              <a:latin typeface="メイリオ" panose="020B0604030504040204" pitchFamily="50" charset="-128"/>
              <a:ea typeface="メイリオ" panose="020B0604030504040204" pitchFamily="50" charset="-128"/>
            </a:endParaRPr>
          </a:p>
          <a:p>
            <a:pPr lvl="1"/>
            <a:r>
              <a:rPr lang="ja-JP" altLang="en-US" sz="2400" dirty="0">
                <a:solidFill>
                  <a:schemeClr val="tx1"/>
                </a:solidFill>
                <a:latin typeface="メイリオ" panose="020B0604030504040204" pitchFamily="50" charset="-128"/>
                <a:ea typeface="メイリオ" panose="020B0604030504040204" pitchFamily="50" charset="-128"/>
              </a:rPr>
              <a:t>お客さま相談室の設置の充実</a:t>
            </a:r>
            <a:endParaRPr lang="en-US" altLang="ja-JP" sz="2400" dirty="0">
              <a:solidFill>
                <a:schemeClr val="tx1"/>
              </a:solidFill>
              <a:latin typeface="メイリオ" panose="020B0604030504040204" pitchFamily="50" charset="-128"/>
              <a:ea typeface="メイリオ" panose="020B0604030504040204" pitchFamily="50" charset="-128"/>
            </a:endParaRPr>
          </a:p>
          <a:p>
            <a:pPr lvl="2"/>
            <a:r>
              <a:rPr lang="ja-JP" altLang="en-US" sz="1800" dirty="0">
                <a:solidFill>
                  <a:schemeClr val="tx1"/>
                </a:solidFill>
                <a:latin typeface="メイリオ" panose="020B0604030504040204" pitchFamily="50" charset="-128"/>
                <a:ea typeface="メイリオ" panose="020B0604030504040204" pitchFamily="50" charset="-128"/>
              </a:rPr>
              <a:t>多くの企業では相談室の設置</a:t>
            </a:r>
            <a:endParaRPr lang="en-US" altLang="ja-JP" sz="1800" dirty="0">
              <a:solidFill>
                <a:schemeClr val="tx1"/>
              </a:solidFill>
              <a:latin typeface="メイリオ" panose="020B0604030504040204" pitchFamily="50" charset="-128"/>
              <a:ea typeface="メイリオ" panose="020B0604030504040204" pitchFamily="50" charset="-128"/>
            </a:endParaRPr>
          </a:p>
          <a:p>
            <a:pPr lvl="2"/>
            <a:r>
              <a:rPr lang="ja-JP" altLang="en-US" sz="1800" dirty="0">
                <a:solidFill>
                  <a:schemeClr val="tx1"/>
                </a:solidFill>
                <a:latin typeface="メイリオ" panose="020B0604030504040204" pitchFamily="50" charset="-128"/>
                <a:ea typeface="メイリオ" panose="020B0604030504040204" pitchFamily="50" charset="-128"/>
              </a:rPr>
              <a:t>商品のラベルに相談室の電話番号を表示</a:t>
            </a:r>
            <a:endParaRPr lang="en-US" altLang="ja-JP" sz="1800" dirty="0">
              <a:solidFill>
                <a:schemeClr val="tx1"/>
              </a:solidFill>
              <a:latin typeface="メイリオ" panose="020B0604030504040204" pitchFamily="50" charset="-128"/>
              <a:ea typeface="メイリオ" panose="020B0604030504040204" pitchFamily="50" charset="-128"/>
            </a:endParaRPr>
          </a:p>
          <a:p>
            <a:pPr lvl="2"/>
            <a:r>
              <a:rPr lang="ja-JP" altLang="en-US" sz="1800" dirty="0">
                <a:solidFill>
                  <a:schemeClr val="tx1"/>
                </a:solidFill>
                <a:latin typeface="メイリオ" panose="020B0604030504040204" pitchFamily="50" charset="-128"/>
                <a:ea typeface="メイリオ" panose="020B0604030504040204" pitchFamily="50" charset="-128"/>
              </a:rPr>
              <a:t>顧客満足</a:t>
            </a:r>
          </a:p>
          <a:p>
            <a:pPr lvl="1"/>
            <a:r>
              <a:rPr lang="ja-JP" altLang="en-US" sz="2400" dirty="0">
                <a:solidFill>
                  <a:schemeClr val="tx1"/>
                </a:solidFill>
                <a:latin typeface="メイリオ" panose="020B0604030504040204" pitchFamily="50" charset="-128"/>
                <a:ea typeface="メイリオ" panose="020B0604030504040204" pitchFamily="50" charset="-128"/>
              </a:rPr>
              <a:t>商品改善</a:t>
            </a:r>
            <a:endParaRPr lang="en-US" altLang="ja-JP" sz="2400" dirty="0">
              <a:solidFill>
                <a:schemeClr val="tx1"/>
              </a:solidFill>
              <a:latin typeface="メイリオ" panose="020B0604030504040204" pitchFamily="50" charset="-128"/>
              <a:ea typeface="メイリオ" panose="020B0604030504040204" pitchFamily="50" charset="-128"/>
            </a:endParaRPr>
          </a:p>
          <a:p>
            <a:pPr lvl="1"/>
            <a:r>
              <a:rPr lang="ja-JP" altLang="en-US" sz="2400" dirty="0">
                <a:solidFill>
                  <a:schemeClr val="tx1"/>
                </a:solidFill>
                <a:latin typeface="メイリオ" panose="020B0604030504040204" pitchFamily="50" charset="-128"/>
                <a:ea typeface="メイリオ" panose="020B0604030504040204" pitchFamily="50" charset="-128"/>
              </a:rPr>
              <a:t>表示の充実</a:t>
            </a:r>
            <a:endParaRPr lang="en-US" altLang="ja-JP" sz="2400" dirty="0">
              <a:solidFill>
                <a:schemeClr val="tx1"/>
              </a:solidFill>
              <a:latin typeface="メイリオ" panose="020B0604030504040204" pitchFamily="50" charset="-128"/>
              <a:ea typeface="メイリオ" panose="020B0604030504040204" pitchFamily="50" charset="-128"/>
            </a:endParaRPr>
          </a:p>
          <a:p>
            <a:pPr lvl="2"/>
            <a:r>
              <a:rPr lang="ja-JP" altLang="en-US" sz="2000" dirty="0">
                <a:solidFill>
                  <a:schemeClr val="tx1"/>
                </a:solidFill>
                <a:latin typeface="メイリオ" panose="020B0604030504040204" pitchFamily="50" charset="-128"/>
                <a:ea typeface="メイリオ" panose="020B0604030504040204" pitchFamily="50" charset="-128"/>
              </a:rPr>
              <a:t>消費者が表示を問題視</a:t>
            </a:r>
            <a:endParaRPr lang="en-US" altLang="ja-JP" sz="2000" dirty="0">
              <a:solidFill>
                <a:schemeClr val="tx1"/>
              </a:solidFill>
              <a:latin typeface="メイリオ" panose="020B0604030504040204" pitchFamily="50" charset="-128"/>
              <a:ea typeface="メイリオ" panose="020B0604030504040204" pitchFamily="50" charset="-128"/>
            </a:endParaRPr>
          </a:p>
          <a:p>
            <a:pPr lvl="2"/>
            <a:r>
              <a:rPr lang="ja-JP" altLang="en-US" sz="2000" dirty="0">
                <a:solidFill>
                  <a:schemeClr val="tx1"/>
                </a:solidFill>
                <a:latin typeface="メイリオ" panose="020B0604030504040204" pitchFamily="50" charset="-128"/>
                <a:ea typeface="メイリオ" panose="020B0604030504040204" pitchFamily="50" charset="-128"/>
              </a:rPr>
              <a:t>注意喚起による事故防止など</a:t>
            </a:r>
            <a:endParaRPr lang="en-US" altLang="ja-JP" sz="2000" dirty="0">
              <a:solidFill>
                <a:schemeClr val="tx1"/>
              </a:solidFill>
              <a:latin typeface="メイリオ" panose="020B0604030504040204" pitchFamily="50" charset="-128"/>
              <a:ea typeface="メイリオ" panose="020B0604030504040204" pitchFamily="50" charset="-128"/>
            </a:endParaRPr>
          </a:p>
          <a:p>
            <a:pPr lvl="1"/>
            <a:r>
              <a:rPr lang="ja-JP" altLang="en-US" sz="2400" dirty="0">
                <a:solidFill>
                  <a:schemeClr val="tx1"/>
                </a:solidFill>
                <a:latin typeface="メイリオ" panose="020B0604030504040204" pitchFamily="50" charset="-128"/>
                <a:ea typeface="メイリオ" panose="020B0604030504040204" pitchFamily="50" charset="-128"/>
              </a:rPr>
              <a:t>不祥事発生時の対応</a:t>
            </a:r>
            <a:endParaRPr lang="en-US" altLang="ja-JP" sz="2400" dirty="0">
              <a:solidFill>
                <a:schemeClr val="tx1"/>
              </a:solidFill>
              <a:latin typeface="メイリオ" panose="020B0604030504040204" pitchFamily="50" charset="-128"/>
              <a:ea typeface="メイリオ" panose="020B0604030504040204" pitchFamily="50" charset="-128"/>
            </a:endParaRPr>
          </a:p>
          <a:p>
            <a:pPr lvl="2"/>
            <a:r>
              <a:rPr lang="ja-JP" altLang="en-US" sz="1800" dirty="0">
                <a:solidFill>
                  <a:schemeClr val="tx1"/>
                </a:solidFill>
                <a:latin typeface="メイリオ" panose="020B0604030504040204" pitchFamily="50" charset="-128"/>
                <a:ea typeface="メイリオ" panose="020B0604030504040204" pitchFamily="50" charset="-128"/>
              </a:rPr>
              <a:t>謝罪の頻発</a:t>
            </a:r>
            <a:endParaRPr lang="en-US" altLang="ja-JP" sz="1800" dirty="0">
              <a:solidFill>
                <a:schemeClr val="tx1"/>
              </a:solidFill>
              <a:latin typeface="メイリオ" panose="020B0604030504040204" pitchFamily="50" charset="-128"/>
              <a:ea typeface="メイリオ" panose="020B0604030504040204" pitchFamily="50" charset="-128"/>
            </a:endParaRPr>
          </a:p>
          <a:p>
            <a:pPr lvl="2"/>
            <a:r>
              <a:rPr lang="ja-JP" altLang="en-US" sz="1800" dirty="0">
                <a:solidFill>
                  <a:schemeClr val="tx1"/>
                </a:solidFill>
                <a:latin typeface="メイリオ" panose="020B0604030504040204" pitchFamily="50" charset="-128"/>
                <a:ea typeface="メイリオ" panose="020B0604030504040204" pitchFamily="50" charset="-128"/>
              </a:rPr>
              <a:t>迅速なリコール</a:t>
            </a:r>
            <a:r>
              <a:rPr lang="en-US" altLang="ja-JP" sz="1800" dirty="0">
                <a:solidFill>
                  <a:schemeClr val="tx1"/>
                </a:solidFill>
                <a:latin typeface="メイリオ" panose="020B0604030504040204" pitchFamily="50" charset="-128"/>
                <a:ea typeface="メイリオ" panose="020B0604030504040204" pitchFamily="50" charset="-128"/>
              </a:rPr>
              <a:t>	</a:t>
            </a:r>
          </a:p>
          <a:p>
            <a:pPr lvl="2"/>
            <a:endParaRPr lang="en-US" altLang="ja-JP" sz="1800" dirty="0">
              <a:latin typeface="メイリオ" panose="020B0604030504040204" pitchFamily="50" charset="-128"/>
              <a:ea typeface="メイリオ" panose="020B0604030504040204" pitchFamily="50" charset="-128"/>
            </a:endParaRPr>
          </a:p>
        </p:txBody>
      </p:sp>
      <p:sp>
        <p:nvSpPr>
          <p:cNvPr id="4" name="フッター プレースホルダー 3"/>
          <p:cNvSpPr>
            <a:spLocks noGrp="1"/>
          </p:cNvSpPr>
          <p:nvPr>
            <p:ph type="ftr" sz="quarter" idx="11"/>
          </p:nvPr>
        </p:nvSpPr>
        <p:spPr/>
        <p:txBody>
          <a:bodyPr/>
          <a:lstStyle/>
          <a:p>
            <a:r>
              <a:rPr lang="en-US" altLang="zh-TW"/>
              <a:t>2016</a:t>
            </a:r>
            <a:r>
              <a:rPr lang="zh-TW" altLang="en-US"/>
              <a:t>年</a:t>
            </a:r>
            <a:r>
              <a:rPr lang="en-US" altLang="zh-TW"/>
              <a:t>6</a:t>
            </a:r>
            <a:r>
              <a:rPr lang="zh-TW" altLang="en-US"/>
              <a:t>月</a:t>
            </a:r>
            <a:r>
              <a:rPr lang="en-US" altLang="zh-TW"/>
              <a:t>10</a:t>
            </a:r>
            <a:r>
              <a:rPr lang="zh-TW" altLang="en-US"/>
              <a:t>日山梨大学「消費生活論」</a:t>
            </a:r>
            <a:endParaRPr lang="en-US" dirty="0"/>
          </a:p>
        </p:txBody>
      </p:sp>
      <p:sp>
        <p:nvSpPr>
          <p:cNvPr id="5" name="スライド番号プレースホルダー 4"/>
          <p:cNvSpPr>
            <a:spLocks noGrp="1"/>
          </p:cNvSpPr>
          <p:nvPr>
            <p:ph type="sldNum" sz="quarter" idx="12"/>
          </p:nvPr>
        </p:nvSpPr>
        <p:spPr/>
        <p:txBody>
          <a:bodyPr/>
          <a:lstStyle/>
          <a:p>
            <a:fld id="{629637A9-119A-49DA-BD12-AAC58B377D80}" type="slidenum">
              <a:rPr lang="en-US" smtClean="0"/>
              <a:t>10</a:t>
            </a:fld>
            <a:endParaRPr lang="en-US" dirty="0"/>
          </a:p>
        </p:txBody>
      </p:sp>
      <p:sp>
        <p:nvSpPr>
          <p:cNvPr id="6" name="タイトル 1"/>
          <p:cNvSpPr>
            <a:spLocks noGrp="1"/>
          </p:cNvSpPr>
          <p:nvPr>
            <p:ph type="title"/>
          </p:nvPr>
        </p:nvSpPr>
        <p:spPr/>
        <p:txBody>
          <a:bodyPr>
            <a:normAutofit/>
          </a:bodyPr>
          <a:lstStyle/>
          <a:p>
            <a:r>
              <a:rPr lang="ja-JP" altLang="en-US" sz="3200" dirty="0">
                <a:solidFill>
                  <a:schemeClr val="tx1"/>
                </a:solidFill>
                <a:latin typeface="メイリオ" panose="020B0604030504040204" pitchFamily="50" charset="-128"/>
                <a:ea typeface="メイリオ" panose="020B0604030504040204" pitchFamily="50" charset="-128"/>
              </a:rPr>
              <a:t>４．事業者の消費者志向経営の取組み</a:t>
            </a:r>
            <a:endParaRPr kumimoji="1" lang="ja-JP" altLang="en-US" sz="3200" dirty="0">
              <a:solidFill>
                <a:schemeClr val="tx1"/>
              </a:solidFill>
            </a:endParaRPr>
          </a:p>
        </p:txBody>
      </p:sp>
      <p:sp>
        <p:nvSpPr>
          <p:cNvPr id="2" name="円形吹き出し 1"/>
          <p:cNvSpPr/>
          <p:nvPr/>
        </p:nvSpPr>
        <p:spPr>
          <a:xfrm>
            <a:off x="8212272" y="577936"/>
            <a:ext cx="2362874" cy="1108608"/>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rPr>
              <a:t>どんなことを思い起こせるか？</a:t>
            </a:r>
            <a:endParaRPr kumimoji="1" lang="en-US" altLang="ja-JP" dirty="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8508989" y="1903137"/>
            <a:ext cx="2355617"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出所：花王ﾎｰﾑﾍﾟｰｼﾞ</a:t>
            </a:r>
          </a:p>
        </p:txBody>
      </p:sp>
      <p:pic>
        <p:nvPicPr>
          <p:cNvPr id="12" name="図 11"/>
          <p:cNvPicPr>
            <a:picLocks noChangeAspect="1"/>
          </p:cNvPicPr>
          <p:nvPr/>
        </p:nvPicPr>
        <p:blipFill rotWithShape="1">
          <a:blip r:embed="rId2"/>
          <a:srcRect l="1117" t="25022" r="40349" b="44244"/>
          <a:stretch/>
        </p:blipFill>
        <p:spPr>
          <a:xfrm>
            <a:off x="6999803" y="2246993"/>
            <a:ext cx="4949541" cy="1624291"/>
          </a:xfrm>
          <a:prstGeom prst="rect">
            <a:avLst/>
          </a:prstGeom>
          <a:ln>
            <a:solidFill>
              <a:schemeClr val="tx1"/>
            </a:solidFill>
          </a:ln>
        </p:spPr>
      </p:pic>
      <p:pic>
        <p:nvPicPr>
          <p:cNvPr id="13" name="図 12"/>
          <p:cNvPicPr>
            <a:picLocks noChangeAspect="1"/>
          </p:cNvPicPr>
          <p:nvPr/>
        </p:nvPicPr>
        <p:blipFill rotWithShape="1">
          <a:blip r:embed="rId3"/>
          <a:srcRect l="49911" t="25387" r="7463" b="39112"/>
          <a:stretch/>
        </p:blipFill>
        <p:spPr>
          <a:xfrm>
            <a:off x="6999803" y="3871283"/>
            <a:ext cx="4870144" cy="2455885"/>
          </a:xfrm>
          <a:prstGeom prst="rect">
            <a:avLst/>
          </a:prstGeom>
          <a:ln>
            <a:solidFill>
              <a:schemeClr val="tx1"/>
            </a:solidFill>
          </a:ln>
        </p:spPr>
      </p:pic>
    </p:spTree>
    <p:extLst>
      <p:ext uri="{BB962C8B-B14F-4D97-AF65-F5344CB8AC3E}">
        <p14:creationId xmlns:p14="http://schemas.microsoft.com/office/powerpoint/2010/main" val="2508459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r>
              <a:rPr kumimoji="1" lang="ja-JP" altLang="en-US" dirty="0">
                <a:solidFill>
                  <a:schemeClr val="tx1"/>
                </a:solidFill>
                <a:latin typeface="メイリオ" panose="020B0604030504040204" pitchFamily="50" charset="-128"/>
                <a:ea typeface="メイリオ" panose="020B0604030504040204" pitchFamily="50" charset="-128"/>
              </a:rPr>
              <a:t>消費生活センターへの相談</a:t>
            </a:r>
            <a:endParaRPr kumimoji="1" lang="en-US" altLang="ja-JP" dirty="0">
              <a:solidFill>
                <a:schemeClr val="tx1"/>
              </a:solidFill>
              <a:latin typeface="メイリオ" panose="020B0604030504040204" pitchFamily="50" charset="-128"/>
              <a:ea typeface="メイリオ" panose="020B0604030504040204" pitchFamily="50" charset="-128"/>
            </a:endParaRPr>
          </a:p>
          <a:p>
            <a:pPr lvl="1"/>
            <a:r>
              <a:rPr kumimoji="1" lang="ja-JP" altLang="en-US" dirty="0">
                <a:solidFill>
                  <a:schemeClr val="tx1"/>
                </a:solidFill>
                <a:latin typeface="メイリオ" panose="020B0604030504040204" pitchFamily="50" charset="-128"/>
                <a:ea typeface="メイリオ" panose="020B0604030504040204" pitchFamily="50" charset="-128"/>
              </a:rPr>
              <a:t>消費者行政の取組みとして地方自治体に設置</a:t>
            </a:r>
            <a:endParaRPr kumimoji="1" lang="en-US" altLang="ja-JP" dirty="0">
              <a:solidFill>
                <a:schemeClr val="tx1"/>
              </a:solidFill>
              <a:latin typeface="メイリオ" panose="020B0604030504040204" pitchFamily="50" charset="-128"/>
              <a:ea typeface="メイリオ" panose="020B0604030504040204" pitchFamily="50" charset="-128"/>
            </a:endParaRPr>
          </a:p>
          <a:p>
            <a:pPr lvl="1"/>
            <a:r>
              <a:rPr lang="ja-JP" altLang="en-US" dirty="0">
                <a:solidFill>
                  <a:schemeClr val="tx1"/>
                </a:solidFill>
                <a:latin typeface="メイリオ" panose="020B0604030504040204" pitchFamily="50" charset="-128"/>
                <a:ea typeface="メイリオ" panose="020B0604030504040204" pitchFamily="50" charset="-128"/>
              </a:rPr>
              <a:t>年間約</a:t>
            </a:r>
            <a:r>
              <a:rPr lang="en-US" altLang="ja-JP" dirty="0">
                <a:solidFill>
                  <a:schemeClr val="tx1"/>
                </a:solidFill>
                <a:latin typeface="メイリオ" panose="020B0604030504040204" pitchFamily="50" charset="-128"/>
                <a:ea typeface="メイリオ" panose="020B0604030504040204" pitchFamily="50" charset="-128"/>
              </a:rPr>
              <a:t>92.7</a:t>
            </a:r>
            <a:r>
              <a:rPr lang="ja-JP" altLang="en-US" dirty="0">
                <a:solidFill>
                  <a:schemeClr val="tx1"/>
                </a:solidFill>
                <a:latin typeface="メイリオ" panose="020B0604030504040204" pitchFamily="50" charset="-128"/>
                <a:ea typeface="メイリオ" panose="020B0604030504040204" pitchFamily="50" charset="-128"/>
              </a:rPr>
              <a:t>万件の相談</a:t>
            </a:r>
            <a:r>
              <a:rPr lang="en-US" altLang="ja-JP" dirty="0">
                <a:solidFill>
                  <a:schemeClr val="tx1"/>
                </a:solidFill>
                <a:latin typeface="メイリオ" panose="020B0604030504040204" pitchFamily="50" charset="-128"/>
                <a:ea typeface="メイリオ" panose="020B0604030504040204" pitchFamily="50" charset="-128"/>
              </a:rPr>
              <a:t>(2015</a:t>
            </a:r>
            <a:r>
              <a:rPr lang="ja-JP" altLang="en-US" dirty="0">
                <a:solidFill>
                  <a:schemeClr val="tx1"/>
                </a:solidFill>
                <a:latin typeface="メイリオ" panose="020B0604030504040204" pitchFamily="50" charset="-128"/>
                <a:ea typeface="メイリオ" panose="020B0604030504040204" pitchFamily="50" charset="-128"/>
              </a:rPr>
              <a:t>年度）</a:t>
            </a:r>
            <a:endParaRPr lang="en-US" altLang="ja-JP" dirty="0">
              <a:solidFill>
                <a:schemeClr val="tx1"/>
              </a:solidFill>
              <a:latin typeface="メイリオ" panose="020B0604030504040204" pitchFamily="50" charset="-128"/>
              <a:ea typeface="メイリオ" panose="020B0604030504040204" pitchFamily="50" charset="-128"/>
            </a:endParaRPr>
          </a:p>
          <a:p>
            <a:pPr lvl="1"/>
            <a:r>
              <a:rPr lang="ja-JP" altLang="en-US" dirty="0">
                <a:solidFill>
                  <a:schemeClr val="tx1"/>
                </a:solidFill>
                <a:latin typeface="メイリオ" panose="020B0604030504040204" pitchFamily="50" charset="-128"/>
                <a:ea typeface="メイリオ" panose="020B0604030504040204" pitchFamily="50" charset="-128"/>
              </a:rPr>
              <a:t>被害・トラブルについて、行政機関等への相談</a:t>
            </a:r>
            <a:r>
              <a:rPr lang="en-US" altLang="ja-JP" dirty="0">
                <a:solidFill>
                  <a:schemeClr val="tx1"/>
                </a:solidFill>
                <a:latin typeface="メイリオ" panose="020B0604030504040204" pitchFamily="50" charset="-128"/>
                <a:ea typeface="メイリオ" panose="020B0604030504040204" pitchFamily="50" charset="-128"/>
              </a:rPr>
              <a:t>(7.0%)</a:t>
            </a:r>
          </a:p>
          <a:p>
            <a:pPr lvl="1"/>
            <a:r>
              <a:rPr lang="ja-JP" altLang="en-US" dirty="0">
                <a:solidFill>
                  <a:schemeClr val="tx1"/>
                </a:solidFill>
                <a:latin typeface="メイリオ" panose="020B0604030504040204" pitchFamily="50" charset="-128"/>
                <a:ea typeface="メイリオ" panose="020B0604030504040204" pitchFamily="50" charset="-128"/>
              </a:rPr>
              <a:t>　</a:t>
            </a:r>
            <a:r>
              <a:rPr lang="en-US" altLang="ja-JP" dirty="0">
                <a:solidFill>
                  <a:schemeClr val="tx1"/>
                </a:solidFill>
                <a:latin typeface="メイリオ" panose="020B0604030504040204" pitchFamily="50" charset="-128"/>
                <a:ea typeface="メイリオ" panose="020B0604030504040204" pitchFamily="50" charset="-128"/>
              </a:rPr>
              <a:t>※</a:t>
            </a:r>
            <a:r>
              <a:rPr lang="ja-JP" altLang="en-US" dirty="0">
                <a:solidFill>
                  <a:schemeClr val="tx1"/>
                </a:solidFill>
                <a:latin typeface="メイリオ" panose="020B0604030504040204" pitchFamily="50" charset="-128"/>
                <a:ea typeface="メイリオ" panose="020B0604030504040204" pitchFamily="50" charset="-128"/>
              </a:rPr>
              <a:t>メーカﾍの相談（</a:t>
            </a:r>
            <a:r>
              <a:rPr lang="en-US" altLang="ja-JP" dirty="0">
                <a:solidFill>
                  <a:schemeClr val="tx1"/>
                </a:solidFill>
                <a:latin typeface="メイリオ" panose="020B0604030504040204" pitchFamily="50" charset="-128"/>
                <a:ea typeface="メイリオ" panose="020B0604030504040204" pitchFamily="50" charset="-128"/>
              </a:rPr>
              <a:t>46</a:t>
            </a:r>
            <a:r>
              <a:rPr lang="ja-JP" altLang="en-US" dirty="0">
                <a:solidFill>
                  <a:schemeClr val="tx1"/>
                </a:solidFill>
                <a:latin typeface="メイリオ" panose="020B0604030504040204" pitchFamily="50" charset="-128"/>
                <a:ea typeface="メイリオ" panose="020B0604030504040204" pitchFamily="50" charset="-128"/>
              </a:rPr>
              <a:t>･</a:t>
            </a:r>
            <a:r>
              <a:rPr lang="en-US" altLang="ja-JP" dirty="0">
                <a:solidFill>
                  <a:schemeClr val="tx1"/>
                </a:solidFill>
                <a:latin typeface="メイリオ" panose="020B0604030504040204" pitchFamily="50" charset="-128"/>
                <a:ea typeface="メイリオ" panose="020B0604030504040204" pitchFamily="50" charset="-128"/>
              </a:rPr>
              <a:t>3%</a:t>
            </a:r>
            <a:r>
              <a:rPr lang="ja-JP" altLang="en-US" dirty="0">
                <a:solidFill>
                  <a:schemeClr val="tx1"/>
                </a:solidFill>
                <a:latin typeface="メイリオ" panose="020B0604030504040204" pitchFamily="50" charset="-128"/>
                <a:ea typeface="メイリオ" panose="020B0604030504040204" pitchFamily="50" charset="-128"/>
              </a:rPr>
              <a:t>）、販売店への相談（</a:t>
            </a:r>
            <a:r>
              <a:rPr lang="en-US" altLang="ja-JP" dirty="0">
                <a:solidFill>
                  <a:schemeClr val="tx1"/>
                </a:solidFill>
                <a:latin typeface="メイリオ" panose="020B0604030504040204" pitchFamily="50" charset="-128"/>
                <a:ea typeface="メイリオ" panose="020B0604030504040204" pitchFamily="50" charset="-128"/>
              </a:rPr>
              <a:t>32.0%</a:t>
            </a:r>
            <a:r>
              <a:rPr lang="ja-JP" altLang="en-US" dirty="0">
                <a:solidFill>
                  <a:schemeClr val="tx1"/>
                </a:solidFill>
                <a:latin typeface="メイリオ" panose="020B0604030504040204" pitchFamily="50" charset="-128"/>
                <a:ea typeface="メイリオ" panose="020B0604030504040204" pitchFamily="50" charset="-128"/>
              </a:rPr>
              <a:t>）</a:t>
            </a:r>
            <a:endParaRPr lang="en-US" altLang="ja-JP" dirty="0">
              <a:solidFill>
                <a:schemeClr val="tx1"/>
              </a:solidFill>
              <a:latin typeface="メイリオ" panose="020B0604030504040204" pitchFamily="50" charset="-128"/>
              <a:ea typeface="メイリオ" panose="020B0604030504040204" pitchFamily="50" charset="-128"/>
            </a:endParaRPr>
          </a:p>
          <a:p>
            <a:pPr lvl="1"/>
            <a:r>
              <a:rPr lang="en-US" altLang="ja-JP" dirty="0">
                <a:solidFill>
                  <a:schemeClr val="tx1"/>
                </a:solidFill>
                <a:latin typeface="メイリオ" panose="020B0604030504040204" pitchFamily="50" charset="-128"/>
                <a:ea typeface="メイリオ" panose="020B0604030504040204" pitchFamily="50" charset="-128"/>
              </a:rPr>
              <a:t>(</a:t>
            </a:r>
            <a:r>
              <a:rPr lang="ja-JP" altLang="en-US" dirty="0">
                <a:solidFill>
                  <a:schemeClr val="tx1"/>
                </a:solidFill>
                <a:latin typeface="メイリオ" panose="020B0604030504040204" pitchFamily="50" charset="-128"/>
                <a:ea typeface="メイリオ" panose="020B0604030504040204" pitchFamily="50" charset="-128"/>
              </a:rPr>
              <a:t>出所</a:t>
            </a:r>
            <a:r>
              <a:rPr lang="en-US" altLang="ja-JP" dirty="0">
                <a:solidFill>
                  <a:schemeClr val="tx1"/>
                </a:solidFill>
                <a:latin typeface="メイリオ" panose="020B0604030504040204" pitchFamily="50" charset="-128"/>
                <a:ea typeface="メイリオ" panose="020B0604030504040204" pitchFamily="50" charset="-128"/>
              </a:rPr>
              <a:t>:</a:t>
            </a:r>
            <a:r>
              <a:rPr lang="ja-JP" altLang="en-US" dirty="0">
                <a:solidFill>
                  <a:schemeClr val="tx1"/>
                </a:solidFill>
                <a:latin typeface="メイリオ" panose="020B0604030504040204" pitchFamily="50" charset="-128"/>
                <a:ea typeface="メイリオ" panose="020B0604030504040204" pitchFamily="50" charset="-128"/>
              </a:rPr>
              <a:t>平成</a:t>
            </a:r>
            <a:r>
              <a:rPr lang="en-US" altLang="ja-JP" dirty="0">
                <a:solidFill>
                  <a:schemeClr val="tx1"/>
                </a:solidFill>
                <a:latin typeface="メイリオ" panose="020B0604030504040204" pitchFamily="50" charset="-128"/>
                <a:ea typeface="メイリオ" panose="020B0604030504040204" pitchFamily="50" charset="-128"/>
              </a:rPr>
              <a:t>28</a:t>
            </a:r>
            <a:r>
              <a:rPr lang="ja-JP" altLang="en-US" dirty="0">
                <a:solidFill>
                  <a:schemeClr val="tx1"/>
                </a:solidFill>
                <a:latin typeface="メイリオ" panose="020B0604030504040204" pitchFamily="50" charset="-128"/>
                <a:ea typeface="メイリオ" panose="020B0604030504040204" pitchFamily="50" charset="-128"/>
              </a:rPr>
              <a:t>年版消費者白書）</a:t>
            </a:r>
            <a:endParaRPr lang="en-US" altLang="ja-JP" dirty="0">
              <a:solidFill>
                <a:schemeClr val="tx1"/>
              </a:solidFill>
              <a:latin typeface="メイリオ" panose="020B0604030504040204" pitchFamily="50" charset="-128"/>
              <a:ea typeface="メイリオ" panose="020B0604030504040204" pitchFamily="50" charset="-128"/>
            </a:endParaRPr>
          </a:p>
          <a:p>
            <a:endParaRPr kumimoji="1" lang="en-US" altLang="ja-JP" dirty="0">
              <a:solidFill>
                <a:schemeClr val="tx1"/>
              </a:solidFill>
              <a:latin typeface="メイリオ" panose="020B0604030504040204" pitchFamily="50" charset="-128"/>
              <a:ea typeface="メイリオ" panose="020B0604030504040204" pitchFamily="50" charset="-128"/>
            </a:endParaRPr>
          </a:p>
          <a:p>
            <a:r>
              <a:rPr kumimoji="1" lang="en-US" altLang="ja-JP" dirty="0">
                <a:solidFill>
                  <a:schemeClr val="tx1"/>
                </a:solidFill>
                <a:latin typeface="メイリオ" panose="020B0604030504040204" pitchFamily="50" charset="-128"/>
                <a:ea typeface="メイリオ" panose="020B0604030504040204" pitchFamily="50" charset="-128"/>
              </a:rPr>
              <a:t>SNS</a:t>
            </a:r>
            <a:r>
              <a:rPr kumimoji="1" lang="ja-JP" altLang="en-US" dirty="0" err="1">
                <a:solidFill>
                  <a:schemeClr val="tx1"/>
                </a:solidFill>
                <a:latin typeface="メイリオ" panose="020B0604030504040204" pitchFamily="50" charset="-128"/>
                <a:ea typeface="メイリオ" panose="020B0604030504040204" pitchFamily="50" charset="-128"/>
              </a:rPr>
              <a:t>への</a:t>
            </a:r>
            <a:r>
              <a:rPr kumimoji="1" lang="ja-JP" altLang="en-US" dirty="0">
                <a:solidFill>
                  <a:schemeClr val="tx1"/>
                </a:solidFill>
                <a:latin typeface="メイリオ" panose="020B0604030504040204" pitchFamily="50" charset="-128"/>
                <a:ea typeface="メイリオ" panose="020B0604030504040204" pitchFamily="50" charset="-128"/>
              </a:rPr>
              <a:t>投稿</a:t>
            </a:r>
            <a:endParaRPr kumimoji="1" lang="en-US" altLang="ja-JP" dirty="0">
              <a:solidFill>
                <a:schemeClr val="tx1"/>
              </a:solidFill>
              <a:latin typeface="メイリオ" panose="020B0604030504040204" pitchFamily="50" charset="-128"/>
              <a:ea typeface="メイリオ" panose="020B0604030504040204" pitchFamily="50" charset="-128"/>
            </a:endParaRPr>
          </a:p>
          <a:p>
            <a:pPr lvl="1"/>
            <a:r>
              <a:rPr lang="ja-JP" altLang="en-US" dirty="0">
                <a:solidFill>
                  <a:schemeClr val="tx1"/>
                </a:solidFill>
                <a:latin typeface="メイリオ" panose="020B0604030504040204" pitchFamily="50" charset="-128"/>
                <a:ea typeface="メイリオ" panose="020B0604030504040204" pitchFamily="50" charset="-128"/>
              </a:rPr>
              <a:t>商品・サービスへの評価</a:t>
            </a:r>
            <a:endParaRPr lang="en-US" altLang="ja-JP" dirty="0">
              <a:solidFill>
                <a:schemeClr val="tx1"/>
              </a:solidFill>
              <a:latin typeface="メイリオ" panose="020B0604030504040204" pitchFamily="50" charset="-128"/>
              <a:ea typeface="メイリオ" panose="020B0604030504040204" pitchFamily="50" charset="-128"/>
            </a:endParaRPr>
          </a:p>
          <a:p>
            <a:pPr lvl="1"/>
            <a:r>
              <a:rPr kumimoji="1" lang="ja-JP" altLang="en-US" dirty="0">
                <a:solidFill>
                  <a:schemeClr val="tx1"/>
                </a:solidFill>
                <a:latin typeface="メイリオ" panose="020B0604030504040204" pitchFamily="50" charset="-128"/>
                <a:ea typeface="メイリオ" panose="020B0604030504040204" pitchFamily="50" charset="-128"/>
              </a:rPr>
              <a:t>消費者トラブル</a:t>
            </a:r>
            <a:r>
              <a:rPr kumimoji="1" lang="en-US" altLang="ja-JP" dirty="0">
                <a:solidFill>
                  <a:schemeClr val="tx1"/>
                </a:solidFill>
                <a:latin typeface="メイリオ" panose="020B0604030504040204" pitchFamily="50" charset="-128"/>
                <a:ea typeface="メイリオ" panose="020B0604030504040204" pitchFamily="50" charset="-128"/>
              </a:rPr>
              <a:t>(</a:t>
            </a:r>
            <a:r>
              <a:rPr kumimoji="1" lang="ja-JP" altLang="en-US" dirty="0">
                <a:solidFill>
                  <a:schemeClr val="tx1"/>
                </a:solidFill>
                <a:latin typeface="メイリオ" panose="020B0604030504040204" pitchFamily="50" charset="-128"/>
                <a:ea typeface="メイリオ" panose="020B0604030504040204" pitchFamily="50" charset="-128"/>
              </a:rPr>
              <a:t>異物混入など）</a:t>
            </a:r>
            <a:endParaRPr kumimoji="1" lang="en-US" altLang="ja-JP" dirty="0">
              <a:solidFill>
                <a:schemeClr val="tx1"/>
              </a:solidFill>
              <a:latin typeface="メイリオ" panose="020B0604030504040204" pitchFamily="50" charset="-128"/>
              <a:ea typeface="メイリオ" panose="020B0604030504040204" pitchFamily="50" charset="-128"/>
            </a:endParaRPr>
          </a:p>
          <a:p>
            <a:endParaRPr kumimoji="1" lang="ja-JP" altLang="en-US" dirty="0"/>
          </a:p>
        </p:txBody>
      </p:sp>
      <p:sp>
        <p:nvSpPr>
          <p:cNvPr id="4" name="フッター プレースホルダー 3"/>
          <p:cNvSpPr>
            <a:spLocks noGrp="1"/>
          </p:cNvSpPr>
          <p:nvPr>
            <p:ph type="ftr" sz="quarter" idx="11"/>
          </p:nvPr>
        </p:nvSpPr>
        <p:spPr/>
        <p:txBody>
          <a:bodyPr/>
          <a:lstStyle/>
          <a:p>
            <a:r>
              <a:rPr lang="en-US" altLang="zh-TW"/>
              <a:t>2016</a:t>
            </a:r>
            <a:r>
              <a:rPr lang="zh-TW" altLang="en-US"/>
              <a:t>年</a:t>
            </a:r>
            <a:r>
              <a:rPr lang="en-US" altLang="zh-TW"/>
              <a:t>6</a:t>
            </a:r>
            <a:r>
              <a:rPr lang="zh-TW" altLang="en-US"/>
              <a:t>月</a:t>
            </a:r>
            <a:r>
              <a:rPr lang="en-US" altLang="zh-TW"/>
              <a:t>10</a:t>
            </a:r>
            <a:r>
              <a:rPr lang="zh-TW" altLang="en-US"/>
              <a:t>日山梨大学「消費生活論」</a:t>
            </a:r>
            <a:endParaRPr lang="en-US" dirty="0"/>
          </a:p>
        </p:txBody>
      </p:sp>
      <p:sp>
        <p:nvSpPr>
          <p:cNvPr id="5" name="スライド番号プレースホルダー 4"/>
          <p:cNvSpPr>
            <a:spLocks noGrp="1"/>
          </p:cNvSpPr>
          <p:nvPr>
            <p:ph type="sldNum" sz="quarter" idx="12"/>
          </p:nvPr>
        </p:nvSpPr>
        <p:spPr/>
        <p:txBody>
          <a:bodyPr/>
          <a:lstStyle/>
          <a:p>
            <a:fld id="{629637A9-119A-49DA-BD12-AAC58B377D80}" type="slidenum">
              <a:rPr lang="en-US" smtClean="0"/>
              <a:t>11</a:t>
            </a:fld>
            <a:endParaRPr lang="en-US" dirty="0"/>
          </a:p>
        </p:txBody>
      </p:sp>
      <p:sp>
        <p:nvSpPr>
          <p:cNvPr id="6" name="タイトル 1"/>
          <p:cNvSpPr>
            <a:spLocks noGrp="1"/>
          </p:cNvSpPr>
          <p:nvPr>
            <p:ph type="title"/>
          </p:nvPr>
        </p:nvSpPr>
        <p:spPr/>
        <p:txBody>
          <a:bodyPr>
            <a:normAutofit/>
          </a:bodyPr>
          <a:lstStyle/>
          <a:p>
            <a:r>
              <a:rPr lang="ja-JP" altLang="en-US" sz="3200" dirty="0">
                <a:solidFill>
                  <a:schemeClr val="tx1"/>
                </a:solidFill>
                <a:latin typeface="メイリオ" panose="020B0604030504040204" pitchFamily="50" charset="-128"/>
                <a:ea typeface="メイリオ" panose="020B0604030504040204" pitchFamily="50" charset="-128"/>
              </a:rPr>
              <a:t>■他への相談・苦情と事業者への影響</a:t>
            </a:r>
            <a:endParaRPr kumimoji="1" lang="ja-JP" altLang="en-US" sz="3200" dirty="0">
              <a:solidFill>
                <a:schemeClr val="tx1"/>
              </a:solidFill>
            </a:endParaRPr>
          </a:p>
        </p:txBody>
      </p:sp>
      <p:graphicFrame>
        <p:nvGraphicFramePr>
          <p:cNvPr id="7" name="図表 6"/>
          <p:cNvGraphicFramePr/>
          <p:nvPr>
            <p:extLst>
              <p:ext uri="{D42A27DB-BD31-4B8C-83A1-F6EECF244321}">
                <p14:modId xmlns:p14="http://schemas.microsoft.com/office/powerpoint/2010/main" val="578866705"/>
              </p:ext>
            </p:extLst>
          </p:nvPr>
        </p:nvGraphicFramePr>
        <p:xfrm>
          <a:off x="7038149" y="1845734"/>
          <a:ext cx="4174334" cy="2768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図 7" descr="... インターネット, 雲, パソコン"/>
          <p:cNvPicPr>
            <a:picLocks noChangeAspect="1"/>
          </p:cNvPicPr>
          <p:nvPr/>
        </p:nvPicPr>
        <p:blipFill>
          <a:blip r:embed="rId7"/>
          <a:stretch>
            <a:fillRect/>
          </a:stretch>
        </p:blipFill>
        <p:spPr>
          <a:xfrm>
            <a:off x="5049430" y="4021742"/>
            <a:ext cx="1764395" cy="1746475"/>
          </a:xfrm>
          <a:prstGeom prst="rect">
            <a:avLst/>
          </a:prstGeom>
        </p:spPr>
      </p:pic>
    </p:spTree>
    <p:extLst>
      <p:ext uri="{BB962C8B-B14F-4D97-AF65-F5344CB8AC3E}">
        <p14:creationId xmlns:p14="http://schemas.microsoft.com/office/powerpoint/2010/main" val="2912799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a:solidFill>
                  <a:schemeClr val="tx1"/>
                </a:solidFill>
                <a:latin typeface="メイリオ" panose="020B0604030504040204" pitchFamily="50" charset="-128"/>
                <a:ea typeface="メイリオ" panose="020B0604030504040204" pitchFamily="50" charset="-128"/>
              </a:rPr>
              <a:t>■「方針」に見る消費者志向経営</a:t>
            </a:r>
          </a:p>
        </p:txBody>
      </p:sp>
      <p:sp>
        <p:nvSpPr>
          <p:cNvPr id="3" name="コンテンツ プレースホルダー 2"/>
          <p:cNvSpPr>
            <a:spLocks noGrp="1"/>
          </p:cNvSpPr>
          <p:nvPr>
            <p:ph idx="1"/>
          </p:nvPr>
        </p:nvSpPr>
        <p:spPr/>
        <p:txBody>
          <a:bodyPr>
            <a:normAutofit/>
          </a:bodyPr>
          <a:lstStyle/>
          <a:p>
            <a:r>
              <a:rPr lang="ja-JP" altLang="en-US" dirty="0">
                <a:solidFill>
                  <a:schemeClr val="tx1"/>
                </a:solidFill>
                <a:latin typeface="メイリオ" panose="020B0604030504040204" pitchFamily="50" charset="-128"/>
                <a:ea typeface="メイリオ" panose="020B0604030504040204" pitchFamily="50" charset="-128"/>
              </a:rPr>
              <a:t>味の素の場合</a:t>
            </a:r>
            <a:endParaRPr lang="en-US" altLang="ja-JP" dirty="0">
              <a:solidFill>
                <a:schemeClr val="tx1"/>
              </a:solidFill>
              <a:latin typeface="メイリオ" panose="020B0604030504040204" pitchFamily="50" charset="-128"/>
              <a:ea typeface="メイリオ" panose="020B0604030504040204" pitchFamily="50" charset="-128"/>
            </a:endParaRPr>
          </a:p>
          <a:p>
            <a:pPr lvl="1"/>
            <a:r>
              <a:rPr lang="ja-JP" altLang="en-US" sz="2000" dirty="0">
                <a:solidFill>
                  <a:schemeClr val="tx1"/>
                </a:solidFill>
                <a:latin typeface="メイリオ" panose="020B0604030504040204" pitchFamily="50" charset="-128"/>
                <a:ea typeface="メイリオ" panose="020B0604030504040204" pitchFamily="50" charset="-128"/>
              </a:rPr>
              <a:t>コミュニケーション指針</a:t>
            </a:r>
            <a:endParaRPr lang="en-US" altLang="ja-JP" sz="2000" dirty="0">
              <a:solidFill>
                <a:schemeClr val="tx1"/>
              </a:solidFill>
              <a:latin typeface="メイリオ" panose="020B0604030504040204" pitchFamily="50" charset="-128"/>
              <a:ea typeface="メイリオ" panose="020B0604030504040204" pitchFamily="50" charset="-128"/>
            </a:endParaRPr>
          </a:p>
          <a:p>
            <a:pPr lvl="2"/>
            <a:r>
              <a:rPr lang="ja-JP" altLang="en-US" sz="1800" dirty="0">
                <a:solidFill>
                  <a:schemeClr val="tx1"/>
                </a:solidFill>
                <a:latin typeface="メイリオ" panose="020B0604030504040204" pitchFamily="50" charset="-128"/>
                <a:ea typeface="メイリオ" panose="020B0604030504040204" pitchFamily="50" charset="-128"/>
              </a:rPr>
              <a:t>お客さま満足推進方針　</a:t>
            </a:r>
            <a:endParaRPr lang="en-US" altLang="ja-JP" sz="1800" dirty="0">
              <a:solidFill>
                <a:schemeClr val="tx1"/>
              </a:solidFill>
              <a:latin typeface="メイリオ" panose="020B0604030504040204" pitchFamily="50" charset="-128"/>
              <a:ea typeface="メイリオ" panose="020B0604030504040204" pitchFamily="50" charset="-128"/>
            </a:endParaRPr>
          </a:p>
          <a:p>
            <a:pPr lvl="2"/>
            <a:r>
              <a:rPr lang="ja-JP" altLang="en-US" sz="1800" dirty="0">
                <a:solidFill>
                  <a:schemeClr val="tx1"/>
                </a:solidFill>
                <a:latin typeface="メイリオ" panose="020B0604030504040204" pitchFamily="50" charset="-128"/>
                <a:ea typeface="メイリオ" panose="020B0604030504040204" pitchFamily="50" charset="-128"/>
              </a:rPr>
              <a:t>お客さま満足行動指針</a:t>
            </a:r>
            <a:endParaRPr lang="en-US" altLang="ja-JP" sz="1800" dirty="0">
              <a:solidFill>
                <a:schemeClr val="tx1"/>
              </a:solidFill>
              <a:latin typeface="メイリオ" panose="020B0604030504040204" pitchFamily="50" charset="-128"/>
              <a:ea typeface="メイリオ" panose="020B0604030504040204" pitchFamily="50" charset="-128"/>
            </a:endParaRPr>
          </a:p>
          <a:p>
            <a:pPr lvl="2"/>
            <a:endParaRPr lang="en-US" altLang="ja-JP" sz="1800" dirty="0">
              <a:solidFill>
                <a:schemeClr val="tx1"/>
              </a:solidFill>
              <a:latin typeface="メイリオ" panose="020B0604030504040204" pitchFamily="50" charset="-128"/>
              <a:ea typeface="メイリオ" panose="020B0604030504040204" pitchFamily="50" charset="-128"/>
            </a:endParaRPr>
          </a:p>
          <a:p>
            <a:r>
              <a:rPr lang="ja-JP" altLang="en-US" dirty="0">
                <a:solidFill>
                  <a:schemeClr val="tx1"/>
                </a:solidFill>
                <a:latin typeface="メイリオ" panose="020B0604030504040204" pitchFamily="50" charset="-128"/>
                <a:ea typeface="メイリオ" panose="020B0604030504040204" pitchFamily="50" charset="-128"/>
              </a:rPr>
              <a:t>東京海上日動の場合</a:t>
            </a:r>
            <a:endParaRPr lang="en-US" altLang="ja-JP" dirty="0">
              <a:solidFill>
                <a:schemeClr val="tx1"/>
              </a:solidFill>
              <a:latin typeface="メイリオ" panose="020B0604030504040204" pitchFamily="50" charset="-128"/>
              <a:ea typeface="メイリオ" panose="020B0604030504040204" pitchFamily="50" charset="-128"/>
            </a:endParaRPr>
          </a:p>
          <a:p>
            <a:pPr lvl="1"/>
            <a:r>
              <a:rPr lang="ja-JP" altLang="en-US" dirty="0">
                <a:solidFill>
                  <a:schemeClr val="tx1"/>
                </a:solidFill>
                <a:latin typeface="メイリオ" panose="020B0604030504040204" pitchFamily="50" charset="-128"/>
                <a:ea typeface="メイリオ" panose="020B0604030504040204" pitchFamily="50" charset="-128"/>
              </a:rPr>
              <a:t>「お客様の声」対応方針</a:t>
            </a:r>
            <a:endParaRPr lang="en-US" altLang="ja-JP" dirty="0">
              <a:solidFill>
                <a:schemeClr val="tx1"/>
              </a:solidFill>
              <a:latin typeface="メイリオ" panose="020B0604030504040204" pitchFamily="50" charset="-128"/>
              <a:ea typeface="メイリオ" panose="020B0604030504040204" pitchFamily="50" charset="-128"/>
            </a:endParaRPr>
          </a:p>
          <a:p>
            <a:endParaRPr lang="en-US" altLang="ja-JP" dirty="0">
              <a:solidFill>
                <a:schemeClr val="tx1"/>
              </a:solidFill>
              <a:latin typeface="メイリオ" panose="020B0604030504040204" pitchFamily="50" charset="-128"/>
              <a:ea typeface="メイリオ" panose="020B0604030504040204" pitchFamily="50" charset="-128"/>
            </a:endParaRPr>
          </a:p>
          <a:p>
            <a:r>
              <a:rPr lang="ja-JP" altLang="en-US" dirty="0">
                <a:solidFill>
                  <a:schemeClr val="tx1"/>
                </a:solidFill>
                <a:latin typeface="メイリオ" panose="020B0604030504040204" pitchFamily="50" charset="-128"/>
                <a:ea typeface="メイリオ" panose="020B0604030504040204" pitchFamily="50" charset="-128"/>
              </a:rPr>
              <a:t>大和ハウスの場合</a:t>
            </a:r>
            <a:endParaRPr lang="en-US" altLang="ja-JP" dirty="0">
              <a:solidFill>
                <a:schemeClr val="tx1"/>
              </a:solidFill>
              <a:latin typeface="メイリオ" panose="020B0604030504040204" pitchFamily="50" charset="-128"/>
              <a:ea typeface="メイリオ" panose="020B0604030504040204" pitchFamily="50" charset="-128"/>
            </a:endParaRPr>
          </a:p>
          <a:p>
            <a:pPr lvl="1"/>
            <a:r>
              <a:rPr lang="ja-JP" altLang="en-US" dirty="0">
                <a:solidFill>
                  <a:schemeClr val="tx1"/>
                </a:solidFill>
                <a:latin typeface="メイリオ" panose="020B0604030504040204" pitchFamily="50" charset="-128"/>
                <a:ea typeface="メイリオ" panose="020B0604030504040204" pitchFamily="50" charset="-128"/>
              </a:rPr>
              <a:t>「お客さま志向」から「個客思考」へ</a:t>
            </a:r>
            <a:endParaRPr lang="en-US" altLang="ja-JP" dirty="0">
              <a:solidFill>
                <a:schemeClr val="tx1"/>
              </a:solidFill>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p:txBody>
      </p:sp>
      <p:sp>
        <p:nvSpPr>
          <p:cNvPr id="4" name="フッター プレースホルダー 3"/>
          <p:cNvSpPr>
            <a:spLocks noGrp="1"/>
          </p:cNvSpPr>
          <p:nvPr>
            <p:ph type="ftr" sz="quarter" idx="11"/>
          </p:nvPr>
        </p:nvSpPr>
        <p:spPr/>
        <p:txBody>
          <a:bodyPr/>
          <a:lstStyle/>
          <a:p>
            <a:r>
              <a:rPr lang="en-US" altLang="zh-TW"/>
              <a:t>2016</a:t>
            </a:r>
            <a:r>
              <a:rPr lang="zh-TW" altLang="en-US"/>
              <a:t>年</a:t>
            </a:r>
            <a:r>
              <a:rPr lang="en-US" altLang="zh-TW"/>
              <a:t>6</a:t>
            </a:r>
            <a:r>
              <a:rPr lang="zh-TW" altLang="en-US"/>
              <a:t>月</a:t>
            </a:r>
            <a:r>
              <a:rPr lang="en-US" altLang="zh-TW"/>
              <a:t>10</a:t>
            </a:r>
            <a:r>
              <a:rPr lang="zh-TW" altLang="en-US"/>
              <a:t>日山梨大学「消費生活論」</a:t>
            </a:r>
            <a:endParaRPr lang="en-US" dirty="0"/>
          </a:p>
        </p:txBody>
      </p:sp>
      <p:sp>
        <p:nvSpPr>
          <p:cNvPr id="5" name="スライド番号プレースホルダー 4"/>
          <p:cNvSpPr>
            <a:spLocks noGrp="1"/>
          </p:cNvSpPr>
          <p:nvPr>
            <p:ph type="sldNum" sz="quarter" idx="12"/>
          </p:nvPr>
        </p:nvSpPr>
        <p:spPr/>
        <p:txBody>
          <a:bodyPr/>
          <a:lstStyle/>
          <a:p>
            <a:fld id="{629637A9-119A-49DA-BD12-AAC58B377D80}" type="slidenum">
              <a:rPr lang="en-US" smtClean="0"/>
              <a:t>12</a:t>
            </a:fld>
            <a:endParaRPr lang="en-US" dirty="0"/>
          </a:p>
        </p:txBody>
      </p:sp>
      <p:sp>
        <p:nvSpPr>
          <p:cNvPr id="7" name="円形吹き出し 6"/>
          <p:cNvSpPr/>
          <p:nvPr/>
        </p:nvSpPr>
        <p:spPr>
          <a:xfrm>
            <a:off x="7962564" y="2759384"/>
            <a:ext cx="2872672" cy="1116701"/>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rPr>
              <a:t>苦情マネジメントシステムの導入（</a:t>
            </a:r>
            <a:r>
              <a:rPr kumimoji="1" lang="en-US" altLang="ja-JP" dirty="0">
                <a:latin typeface="メイリオ" panose="020B0604030504040204" pitchFamily="50" charset="-128"/>
                <a:ea typeface="メイリオ" panose="020B0604030504040204" pitchFamily="50" charset="-128"/>
              </a:rPr>
              <a:t>ISO10002)</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09217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97280" y="1845733"/>
            <a:ext cx="10058400" cy="4417501"/>
          </a:xfrm>
        </p:spPr>
        <p:txBody>
          <a:bodyPr>
            <a:normAutofit/>
          </a:bodyPr>
          <a:lstStyle/>
          <a:p>
            <a:pPr marL="91440" lvl="1" indent="-91440">
              <a:spcBef>
                <a:spcPts val="1200"/>
              </a:spcBef>
              <a:spcAft>
                <a:spcPts val="200"/>
              </a:spcAft>
              <a:buSzPct val="100000"/>
              <a:buFont typeface="Calibri" panose="020F0502020204030204" pitchFamily="34" charset="0"/>
              <a:buChar char=" "/>
            </a:pPr>
            <a:r>
              <a:rPr kumimoji="1" lang="ja-JP" altLang="en-US" dirty="0">
                <a:latin typeface="メイリオ" panose="020B0604030504040204" pitchFamily="50" charset="-128"/>
                <a:ea typeface="メイリオ" panose="020B0604030504040204" pitchFamily="50" charset="-128"/>
              </a:rPr>
              <a:t>■</a:t>
            </a:r>
            <a:r>
              <a:rPr kumimoji="1" lang="ja-JP" altLang="en-US" dirty="0">
                <a:solidFill>
                  <a:schemeClr val="tx1"/>
                </a:solidFill>
                <a:latin typeface="メイリオ" panose="020B0604030504040204" pitchFamily="50" charset="-128"/>
                <a:ea typeface="メイリオ" panose="020B0604030504040204" pitchFamily="50" charset="-128"/>
              </a:rPr>
              <a:t>花王の場合</a:t>
            </a:r>
            <a:r>
              <a:rPr lang="en-US" altLang="ja-JP" dirty="0">
                <a:solidFill>
                  <a:schemeClr val="tx1"/>
                </a:solidFill>
                <a:latin typeface="メイリオ" panose="020B0604030504040204" pitchFamily="50" charset="-128"/>
                <a:ea typeface="メイリオ" panose="020B0604030504040204" pitchFamily="50" charset="-128"/>
              </a:rPr>
              <a:t>(</a:t>
            </a:r>
            <a:r>
              <a:rPr lang="ja-JP" altLang="en-US" dirty="0">
                <a:solidFill>
                  <a:schemeClr val="tx1"/>
                </a:solidFill>
                <a:latin typeface="メイリオ" panose="020B0604030504040204" pitchFamily="50" charset="-128"/>
                <a:ea typeface="メイリオ" panose="020B0604030504040204" pitchFamily="50" charset="-128"/>
              </a:rPr>
              <a:t>出所：花王ﾎｰﾑﾍﾟｰｼﾞをもとに筆者作成）</a:t>
            </a:r>
            <a:endParaRPr kumimoji="1" lang="en-US" altLang="ja-JP" dirty="0">
              <a:solidFill>
                <a:schemeClr val="tx1"/>
              </a:solidFill>
              <a:latin typeface="メイリオ" panose="020B0604030504040204" pitchFamily="50" charset="-128"/>
              <a:ea typeface="メイリオ" panose="020B0604030504040204" pitchFamily="50" charset="-128"/>
            </a:endParaRPr>
          </a:p>
          <a:p>
            <a:pPr lvl="1"/>
            <a:r>
              <a:rPr lang="ja-JP" altLang="en-US"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生活者コミュニケーションセンターの役割</a:t>
            </a:r>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r>
              <a:rPr lang="ja-JP" altLang="en-US" dirty="0">
                <a:latin typeface="メイリオ" panose="020B0604030504040204" pitchFamily="50" charset="-128"/>
                <a:ea typeface="メイリオ" panose="020B0604030504040204" pitchFamily="50" charset="-128"/>
              </a:rPr>
              <a:t>■</a:t>
            </a:r>
            <a:r>
              <a:rPr lang="ja-JP" altLang="en-US" dirty="0">
                <a:solidFill>
                  <a:schemeClr val="tx1"/>
                </a:solidFill>
                <a:latin typeface="メイリオ" panose="020B0604030504040204" pitchFamily="50" charset="-128"/>
                <a:ea typeface="メイリオ" panose="020B0604030504040204" pitchFamily="50" charset="-128"/>
              </a:rPr>
              <a:t>ｻﾝﾄﾘｰｸﾞﾙーﾌﾟの場合</a:t>
            </a:r>
            <a:r>
              <a:rPr lang="en-US" altLang="ja-JP" dirty="0">
                <a:solidFill>
                  <a:schemeClr val="tx1"/>
                </a:solidFill>
                <a:latin typeface="メイリオ" panose="020B0604030504040204" pitchFamily="50" charset="-128"/>
                <a:ea typeface="メイリオ" panose="020B0604030504040204" pitchFamily="50" charset="-128"/>
              </a:rPr>
              <a:t>(</a:t>
            </a:r>
            <a:r>
              <a:rPr lang="ja-JP" altLang="en-US" dirty="0">
                <a:solidFill>
                  <a:schemeClr val="tx1"/>
                </a:solidFill>
                <a:latin typeface="メイリオ" panose="020B0604030504040204" pitchFamily="50" charset="-128"/>
                <a:ea typeface="メイリオ" panose="020B0604030504040204" pitchFamily="50" charset="-128"/>
              </a:rPr>
              <a:t>出所：ｻﾝﾄﾘｰｸﾞﾙｰﾌﾟﾎｰﾑﾍﾟｰｼﾞ）</a:t>
            </a:r>
            <a:endParaRPr lang="en-US" altLang="ja-JP" dirty="0">
              <a:solidFill>
                <a:schemeClr val="tx1"/>
              </a:solidFill>
              <a:latin typeface="メイリオ" panose="020B0604030504040204" pitchFamily="50" charset="-128"/>
              <a:ea typeface="メイリオ" panose="020B0604030504040204" pitchFamily="50" charset="-128"/>
            </a:endParaRPr>
          </a:p>
          <a:p>
            <a:pPr lvl="1"/>
            <a:r>
              <a:rPr lang="ja-JP" altLang="en-US"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すべてのプロセスにおけるお客様視点の品質保証</a:t>
            </a:r>
            <a:endParaRPr lang="en-US" altLang="ja-JP"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lvl="2"/>
            <a:r>
              <a:rPr lang="ja-JP" altLang="en-US" sz="1800" dirty="0">
                <a:solidFill>
                  <a:schemeClr val="tx1"/>
                </a:solidFill>
                <a:latin typeface="メイリオ" panose="020B0604030504040204" pitchFamily="50" charset="-128"/>
                <a:ea typeface="メイリオ" panose="020B0604030504040204" pitchFamily="50" charset="-128"/>
              </a:rPr>
              <a:t>「サントリーグループ品質方針」のもと、商品企画・開発、原材料調達、製造、流通、販売・サービスに至るすべてのプロセスで、全従業員が常に品質の確保・向上に取り組む</a:t>
            </a:r>
            <a:endParaRPr lang="en-US" altLang="ja-JP" sz="1800" dirty="0">
              <a:solidFill>
                <a:schemeClr val="tx1"/>
              </a:solidFill>
              <a:latin typeface="メイリオ" panose="020B0604030504040204" pitchFamily="50" charset="-128"/>
              <a:ea typeface="メイリオ" panose="020B0604030504040204" pitchFamily="50" charset="-128"/>
            </a:endParaRPr>
          </a:p>
          <a:p>
            <a:endParaRPr kumimoji="1" lang="ja-JP" altLang="en-US" dirty="0"/>
          </a:p>
        </p:txBody>
      </p:sp>
      <p:sp>
        <p:nvSpPr>
          <p:cNvPr id="4" name="フッター プレースホルダー 3"/>
          <p:cNvSpPr>
            <a:spLocks noGrp="1"/>
          </p:cNvSpPr>
          <p:nvPr>
            <p:ph type="ftr" sz="quarter" idx="11"/>
          </p:nvPr>
        </p:nvSpPr>
        <p:spPr/>
        <p:txBody>
          <a:bodyPr/>
          <a:lstStyle/>
          <a:p>
            <a:r>
              <a:rPr lang="en-US" altLang="zh-TW"/>
              <a:t>2016</a:t>
            </a:r>
            <a:r>
              <a:rPr lang="zh-TW" altLang="en-US"/>
              <a:t>年</a:t>
            </a:r>
            <a:r>
              <a:rPr lang="en-US" altLang="zh-TW"/>
              <a:t>6</a:t>
            </a:r>
            <a:r>
              <a:rPr lang="zh-TW" altLang="en-US"/>
              <a:t>月</a:t>
            </a:r>
            <a:r>
              <a:rPr lang="en-US" altLang="zh-TW"/>
              <a:t>10</a:t>
            </a:r>
            <a:r>
              <a:rPr lang="zh-TW" altLang="en-US"/>
              <a:t>日山梨大学「消費生活論」</a:t>
            </a:r>
            <a:endParaRPr lang="en-US" dirty="0"/>
          </a:p>
        </p:txBody>
      </p:sp>
      <p:sp>
        <p:nvSpPr>
          <p:cNvPr id="5" name="スライド番号プレースホルダー 4"/>
          <p:cNvSpPr>
            <a:spLocks noGrp="1"/>
          </p:cNvSpPr>
          <p:nvPr>
            <p:ph type="sldNum" sz="quarter" idx="12"/>
          </p:nvPr>
        </p:nvSpPr>
        <p:spPr/>
        <p:txBody>
          <a:bodyPr/>
          <a:lstStyle/>
          <a:p>
            <a:fld id="{629637A9-119A-49DA-BD12-AAC58B377D80}" type="slidenum">
              <a:rPr lang="en-US" smtClean="0"/>
              <a:t>13</a:t>
            </a:fld>
            <a:endParaRPr lang="en-US" dirty="0"/>
          </a:p>
        </p:txBody>
      </p:sp>
      <p:sp>
        <p:nvSpPr>
          <p:cNvPr id="6" name="タイトル 1"/>
          <p:cNvSpPr>
            <a:spLocks noGrp="1"/>
          </p:cNvSpPr>
          <p:nvPr>
            <p:ph type="title"/>
          </p:nvPr>
        </p:nvSpPr>
        <p:spPr/>
        <p:txBody>
          <a:bodyPr>
            <a:normAutofit/>
          </a:bodyPr>
          <a:lstStyle/>
          <a:p>
            <a:r>
              <a:rPr kumimoji="1" lang="ja-JP" altLang="en-US" sz="3200" dirty="0">
                <a:solidFill>
                  <a:schemeClr val="tx1"/>
                </a:solidFill>
                <a:latin typeface="メイリオ" panose="020B0604030504040204" pitchFamily="50" charset="-128"/>
                <a:ea typeface="メイリオ" panose="020B0604030504040204" pitchFamily="50" charset="-128"/>
              </a:rPr>
              <a:t>■「プロセス」に見る消費者志向経営</a:t>
            </a:r>
            <a:endParaRPr kumimoji="1" lang="ja-JP" altLang="en-US" sz="2000" dirty="0">
              <a:solidFill>
                <a:schemeClr val="tx1"/>
              </a:solidFill>
              <a:latin typeface="メイリオ" panose="020B0604030504040204" pitchFamily="50" charset="-128"/>
              <a:ea typeface="メイリオ" panose="020B0604030504040204" pitchFamily="50" charset="-128"/>
            </a:endParaRPr>
          </a:p>
        </p:txBody>
      </p:sp>
      <p:sp>
        <p:nvSpPr>
          <p:cNvPr id="7" name="角丸四角形 6"/>
          <p:cNvSpPr/>
          <p:nvPr/>
        </p:nvSpPr>
        <p:spPr>
          <a:xfrm>
            <a:off x="5058481" y="3187918"/>
            <a:ext cx="907310" cy="602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rPr>
              <a:t>消費者</a:t>
            </a:r>
          </a:p>
        </p:txBody>
      </p:sp>
      <p:sp>
        <p:nvSpPr>
          <p:cNvPr id="8" name="角丸四角形 7"/>
          <p:cNvSpPr/>
          <p:nvPr/>
        </p:nvSpPr>
        <p:spPr>
          <a:xfrm>
            <a:off x="7697743" y="2528775"/>
            <a:ext cx="1877493" cy="92333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dirty="0">
                <a:latin typeface="メイリオ" panose="020B0604030504040204" pitchFamily="50" charset="-128"/>
                <a:ea typeface="メイリオ" panose="020B0604030504040204" pitchFamily="50" charset="-128"/>
              </a:rPr>
              <a:t>生活者コミュニケーションセンター</a:t>
            </a:r>
          </a:p>
        </p:txBody>
      </p:sp>
      <p:sp>
        <p:nvSpPr>
          <p:cNvPr id="10" name="角丸四角形 9"/>
          <p:cNvSpPr/>
          <p:nvPr/>
        </p:nvSpPr>
        <p:spPr>
          <a:xfrm>
            <a:off x="10230469" y="2328051"/>
            <a:ext cx="669320" cy="248999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rPr>
              <a:t>ｴｺｰｼｽﾃﾑ</a:t>
            </a:r>
            <a:endParaRPr kumimoji="1" lang="en-US" altLang="ja-JP" dirty="0">
              <a:latin typeface="メイリオ" panose="020B0604030504040204" pitchFamily="50" charset="-128"/>
              <a:ea typeface="メイリオ" panose="020B0604030504040204" pitchFamily="50" charset="-128"/>
            </a:endParaRPr>
          </a:p>
          <a:p>
            <a:pPr algn="ctr"/>
            <a:endParaRPr kumimoji="1" lang="en-US" altLang="ja-JP" dirty="0">
              <a:latin typeface="メイリオ" panose="020B0604030504040204" pitchFamily="50" charset="-128"/>
              <a:ea typeface="メイリオ" panose="020B0604030504040204" pitchFamily="50" charset="-128"/>
            </a:endParaRPr>
          </a:p>
          <a:p>
            <a:pPr algn="ctr"/>
            <a:endParaRPr kumimoji="1" lang="en-US" altLang="ja-JP" dirty="0">
              <a:latin typeface="メイリオ" panose="020B0604030504040204" pitchFamily="50" charset="-128"/>
              <a:ea typeface="メイリオ" panose="020B0604030504040204" pitchFamily="50" charset="-128"/>
            </a:endParaRPr>
          </a:p>
          <a:p>
            <a:pPr algn="ctr"/>
            <a:endParaRPr kumimoji="1" lang="en-US" altLang="ja-JP" dirty="0">
              <a:latin typeface="メイリオ" panose="020B0604030504040204" pitchFamily="50" charset="-128"/>
              <a:ea typeface="メイリオ" panose="020B0604030504040204" pitchFamily="50" charset="-128"/>
            </a:endParaRPr>
          </a:p>
          <a:p>
            <a:pPr algn="ctr"/>
            <a:endParaRPr kumimoji="1" lang="ja-JP" altLang="en-US" dirty="0">
              <a:latin typeface="メイリオ" panose="020B0604030504040204" pitchFamily="50" charset="-128"/>
              <a:ea typeface="メイリオ" panose="020B0604030504040204" pitchFamily="50" charset="-128"/>
            </a:endParaRPr>
          </a:p>
        </p:txBody>
      </p:sp>
      <p:sp>
        <p:nvSpPr>
          <p:cNvPr id="11" name="角丸四角形 10"/>
          <p:cNvSpPr/>
          <p:nvPr/>
        </p:nvSpPr>
        <p:spPr>
          <a:xfrm>
            <a:off x="7020339" y="3997993"/>
            <a:ext cx="1616150" cy="63086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dirty="0">
                <a:latin typeface="メイリオ" panose="020B0604030504040204" pitchFamily="50" charset="-128"/>
                <a:ea typeface="メイリオ" panose="020B0604030504040204" pitchFamily="50" charset="-128"/>
              </a:rPr>
              <a:t>事業部・研究・生産</a:t>
            </a:r>
          </a:p>
        </p:txBody>
      </p:sp>
      <p:sp>
        <p:nvSpPr>
          <p:cNvPr id="12" name="角丸四角形 11"/>
          <p:cNvSpPr/>
          <p:nvPr/>
        </p:nvSpPr>
        <p:spPr>
          <a:xfrm>
            <a:off x="6335873" y="3124273"/>
            <a:ext cx="864426" cy="513907"/>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dirty="0">
                <a:latin typeface="メイリオ" panose="020B0604030504040204" pitchFamily="50" charset="-128"/>
                <a:ea typeface="メイリオ" panose="020B0604030504040204" pitchFamily="50" charset="-128"/>
              </a:rPr>
              <a:t>販売店</a:t>
            </a:r>
          </a:p>
        </p:txBody>
      </p:sp>
      <p:sp>
        <p:nvSpPr>
          <p:cNvPr id="19" name="二方向矢印 18"/>
          <p:cNvSpPr/>
          <p:nvPr/>
        </p:nvSpPr>
        <p:spPr>
          <a:xfrm flipH="1" flipV="1">
            <a:off x="5323366" y="2578388"/>
            <a:ext cx="2349303" cy="568137"/>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二方向矢印 20"/>
          <p:cNvSpPr/>
          <p:nvPr/>
        </p:nvSpPr>
        <p:spPr>
          <a:xfrm flipH="1">
            <a:off x="5370937" y="3924813"/>
            <a:ext cx="1565792" cy="501942"/>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曲折矢印 21"/>
          <p:cNvSpPr/>
          <p:nvPr/>
        </p:nvSpPr>
        <p:spPr>
          <a:xfrm flipH="1" flipV="1">
            <a:off x="8713026" y="4058160"/>
            <a:ext cx="1517443" cy="36859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曲折矢印 22"/>
          <p:cNvSpPr/>
          <p:nvPr/>
        </p:nvSpPr>
        <p:spPr>
          <a:xfrm flipH="1">
            <a:off x="9600309" y="2545979"/>
            <a:ext cx="630160" cy="482317"/>
          </a:xfrm>
          <a:prstGeom prst="bentArrow">
            <a:avLst>
              <a:gd name="adj1" fmla="val 25000"/>
              <a:gd name="adj2" fmla="val 40907"/>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左右矢印 23"/>
          <p:cNvSpPr/>
          <p:nvPr/>
        </p:nvSpPr>
        <p:spPr>
          <a:xfrm>
            <a:off x="7241878" y="3280908"/>
            <a:ext cx="430791" cy="141767"/>
          </a:xfrm>
          <a:prstGeom prst="lef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左右矢印 24"/>
          <p:cNvSpPr/>
          <p:nvPr/>
        </p:nvSpPr>
        <p:spPr>
          <a:xfrm>
            <a:off x="5965791" y="3280908"/>
            <a:ext cx="376084" cy="154078"/>
          </a:xfrm>
          <a:prstGeom prst="lef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22671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a:solidFill>
                  <a:schemeClr val="tx1"/>
                </a:solidFill>
                <a:latin typeface="メイリオ" panose="020B0604030504040204" pitchFamily="50" charset="-128"/>
                <a:ea typeface="メイリオ" panose="020B0604030504040204" pitchFamily="50" charset="-128"/>
              </a:rPr>
              <a:t>■「社会課題の取組み」に見る消費者志向経営</a:t>
            </a:r>
            <a:endParaRPr kumimoji="1"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1097280" y="1845733"/>
            <a:ext cx="10058400" cy="4411229"/>
          </a:xfrm>
        </p:spPr>
        <p:txBody>
          <a:bodyPr>
            <a:normAutofit/>
          </a:bodyPr>
          <a:lstStyle/>
          <a:p>
            <a:r>
              <a:rPr kumimoji="1" lang="ja-JP" altLang="en-US" dirty="0">
                <a:latin typeface="メイリオ" panose="020B0604030504040204" pitchFamily="50" charset="-128"/>
                <a:ea typeface="メイリオ" panose="020B0604030504040204" pitchFamily="50" charset="-128"/>
              </a:rPr>
              <a:t>■</a:t>
            </a:r>
            <a:r>
              <a:rPr kumimoji="1" lang="ja-JP" altLang="en-US" dirty="0">
                <a:solidFill>
                  <a:schemeClr val="tx1"/>
                </a:solidFill>
                <a:latin typeface="メイリオ" panose="020B0604030504040204" pitchFamily="50" charset="-128"/>
                <a:ea typeface="メイリオ" panose="020B0604030504040204" pitchFamily="50" charset="-128"/>
              </a:rPr>
              <a:t>味の素の場合</a:t>
            </a:r>
            <a:r>
              <a:rPr kumimoji="1" lang="en-US" altLang="ja-JP" dirty="0">
                <a:solidFill>
                  <a:schemeClr val="tx1"/>
                </a:solidFill>
                <a:latin typeface="メイリオ" panose="020B0604030504040204" pitchFamily="50" charset="-128"/>
                <a:ea typeface="メイリオ" panose="020B0604030504040204" pitchFamily="50" charset="-128"/>
              </a:rPr>
              <a:t>(</a:t>
            </a:r>
            <a:r>
              <a:rPr kumimoji="1" lang="ja-JP" altLang="en-US" dirty="0">
                <a:solidFill>
                  <a:schemeClr val="tx1"/>
                </a:solidFill>
                <a:latin typeface="メイリオ" panose="020B0604030504040204" pitchFamily="50" charset="-128"/>
                <a:ea typeface="メイリオ" panose="020B0604030504040204" pitchFamily="50" charset="-128"/>
              </a:rPr>
              <a:t>出所：味の素ﾎｰﾑﾍﾟｰｼﾞ）</a:t>
            </a:r>
            <a:endParaRPr kumimoji="1" lang="en-US" altLang="ja-JP" dirty="0">
              <a:solidFill>
                <a:schemeClr val="tx1"/>
              </a:solidFill>
              <a:latin typeface="メイリオ" panose="020B0604030504040204" pitchFamily="50" charset="-128"/>
              <a:ea typeface="メイリオ" panose="020B0604030504040204" pitchFamily="50" charset="-128"/>
            </a:endParaRPr>
          </a:p>
          <a:p>
            <a:pPr lvl="1"/>
            <a:r>
              <a:rPr lang="en-US" altLang="ja-JP"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21</a:t>
            </a:r>
            <a:r>
              <a:rPr lang="ja-JP" altLang="en-US"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世紀の人類社会の課題解決に向けたアプローチ</a:t>
            </a:r>
          </a:p>
          <a:p>
            <a:pPr lvl="2"/>
            <a:r>
              <a:rPr lang="ja-JP" altLang="en-US" sz="1800" dirty="0">
                <a:solidFill>
                  <a:schemeClr val="tx1"/>
                </a:solidFill>
                <a:latin typeface="メイリオ" panose="020B0604030504040204" pitchFamily="50" charset="-128"/>
                <a:ea typeface="メイリオ" panose="020B0604030504040204" pitchFamily="50" charset="-128"/>
              </a:rPr>
              <a:t>健康な生活、食資源、地球持続性</a:t>
            </a:r>
            <a:endParaRPr lang="en-US" altLang="ja-JP" sz="1800" dirty="0">
              <a:solidFill>
                <a:schemeClr val="tx1"/>
              </a:solidFill>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a:t>
            </a:r>
            <a:r>
              <a:rPr kumimoji="1" lang="ja-JP" altLang="en-US" dirty="0">
                <a:solidFill>
                  <a:schemeClr val="tx1"/>
                </a:solidFill>
                <a:latin typeface="メイリオ" panose="020B0604030504040204" pitchFamily="50" charset="-128"/>
                <a:ea typeface="メイリオ" panose="020B0604030504040204" pitchFamily="50" charset="-128"/>
              </a:rPr>
              <a:t>森永製菓</a:t>
            </a:r>
            <a:r>
              <a:rPr kumimoji="1" lang="en-US" altLang="ja-JP" dirty="0">
                <a:solidFill>
                  <a:schemeClr val="tx1"/>
                </a:solidFill>
                <a:latin typeface="メイリオ" panose="020B0604030504040204" pitchFamily="50" charset="-128"/>
                <a:ea typeface="メイリオ" panose="020B0604030504040204" pitchFamily="50" charset="-128"/>
              </a:rPr>
              <a:t>(</a:t>
            </a:r>
            <a:r>
              <a:rPr kumimoji="1" lang="ja-JP" altLang="en-US" dirty="0">
                <a:solidFill>
                  <a:schemeClr val="tx1"/>
                </a:solidFill>
                <a:latin typeface="メイリオ" panose="020B0604030504040204" pitchFamily="50" charset="-128"/>
                <a:ea typeface="メイリオ" panose="020B0604030504040204" pitchFamily="50" charset="-128"/>
              </a:rPr>
              <a:t>出所</a:t>
            </a:r>
            <a:r>
              <a:rPr kumimoji="1" lang="en-US" altLang="ja-JP" dirty="0">
                <a:solidFill>
                  <a:schemeClr val="tx1"/>
                </a:solidFill>
                <a:latin typeface="メイリオ" panose="020B0604030504040204" pitchFamily="50" charset="-128"/>
                <a:ea typeface="メイリオ" panose="020B0604030504040204" pitchFamily="50" charset="-128"/>
              </a:rPr>
              <a:t>:</a:t>
            </a:r>
            <a:r>
              <a:rPr kumimoji="1" lang="ja-JP" altLang="en-US" dirty="0">
                <a:solidFill>
                  <a:schemeClr val="tx1"/>
                </a:solidFill>
                <a:latin typeface="メイリオ" panose="020B0604030504040204" pitchFamily="50" charset="-128"/>
                <a:ea typeface="メイリオ" panose="020B0604030504040204" pitchFamily="50" charset="-128"/>
              </a:rPr>
              <a:t>森永製菓ﾎｰﾑﾍﾟｰｼﾞ）</a:t>
            </a:r>
            <a:endParaRPr kumimoji="1" lang="en-US" altLang="ja-JP" dirty="0">
              <a:solidFill>
                <a:schemeClr val="tx1"/>
              </a:solidFill>
              <a:latin typeface="メイリオ" panose="020B0604030504040204" pitchFamily="50" charset="-128"/>
              <a:ea typeface="メイリオ" panose="020B0604030504040204" pitchFamily="50" charset="-128"/>
            </a:endParaRPr>
          </a:p>
          <a:p>
            <a:pPr lvl="1"/>
            <a:r>
              <a:rPr lang="ja-JP" altLang="en-US"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フェアトレードチョコ</a:t>
            </a:r>
            <a:r>
              <a:rPr lang="ja-JP" altLang="en-US" dirty="0">
                <a:latin typeface="メイリオ" panose="020B0604030504040204" pitchFamily="50" charset="-128"/>
                <a:ea typeface="メイリオ" panose="020B0604030504040204" pitchFamily="50" charset="-128"/>
              </a:rPr>
              <a:t>「１チョコ </a:t>
            </a:r>
            <a:r>
              <a:rPr lang="en-US" altLang="ja-JP" dirty="0">
                <a:latin typeface="メイリオ" panose="020B0604030504040204" pitchFamily="50" charset="-128"/>
                <a:ea typeface="メイリオ" panose="020B0604030504040204" pitchFamily="50" charset="-128"/>
              </a:rPr>
              <a:t>for </a:t>
            </a:r>
            <a:r>
              <a:rPr lang="ja-JP" altLang="en-US" dirty="0">
                <a:latin typeface="メイリオ" panose="020B0604030504040204" pitchFamily="50" charset="-128"/>
                <a:ea typeface="メイリオ" panose="020B0604030504040204" pitchFamily="50" charset="-128"/>
              </a:rPr>
              <a:t>１スマイル」キャンペーン</a:t>
            </a:r>
            <a:endParaRPr lang="en-US" altLang="ja-JP" dirty="0">
              <a:latin typeface="メイリオ" panose="020B0604030504040204" pitchFamily="50" charset="-128"/>
              <a:ea typeface="メイリオ" panose="020B0604030504040204" pitchFamily="50" charset="-128"/>
            </a:endParaRPr>
          </a:p>
          <a:p>
            <a:pPr lvl="2"/>
            <a:r>
              <a:rPr lang="ja-JP" altLang="en-US" sz="1600" dirty="0">
                <a:solidFill>
                  <a:schemeClr val="tx1"/>
                </a:solidFill>
                <a:latin typeface="メイリオ" panose="020B0604030504040204" pitchFamily="50" charset="-128"/>
                <a:ea typeface="メイリオ" panose="020B0604030504040204" pitchFamily="50" charset="-128"/>
              </a:rPr>
              <a:t>森永のチョコレート（対象商品）</a:t>
            </a:r>
            <a:r>
              <a:rPr lang="en-US" altLang="ja-JP" sz="1600" dirty="0">
                <a:solidFill>
                  <a:schemeClr val="tx1"/>
                </a:solidFill>
                <a:latin typeface="メイリオ" panose="020B0604030504040204" pitchFamily="50" charset="-128"/>
                <a:ea typeface="メイリオ" panose="020B0604030504040204" pitchFamily="50" charset="-128"/>
              </a:rPr>
              <a:t>1</a:t>
            </a:r>
            <a:r>
              <a:rPr lang="ja-JP" altLang="en-US" sz="1600" dirty="0">
                <a:solidFill>
                  <a:schemeClr val="tx1"/>
                </a:solidFill>
                <a:latin typeface="メイリオ" panose="020B0604030504040204" pitchFamily="50" charset="-128"/>
                <a:ea typeface="メイリオ" panose="020B0604030504040204" pitchFamily="50" charset="-128"/>
              </a:rPr>
              <a:t>個につき</a:t>
            </a:r>
            <a:r>
              <a:rPr lang="en-US" altLang="ja-JP" sz="1600" dirty="0">
                <a:solidFill>
                  <a:schemeClr val="tx1"/>
                </a:solidFill>
                <a:latin typeface="メイリオ" panose="020B0604030504040204" pitchFamily="50" charset="-128"/>
                <a:ea typeface="メイリオ" panose="020B0604030504040204" pitchFamily="50" charset="-128"/>
              </a:rPr>
              <a:t>1</a:t>
            </a:r>
            <a:r>
              <a:rPr lang="ja-JP" altLang="en-US" sz="1600" dirty="0">
                <a:solidFill>
                  <a:schemeClr val="tx1"/>
                </a:solidFill>
                <a:latin typeface="メイリオ" panose="020B0604030504040204" pitchFamily="50" charset="-128"/>
                <a:ea typeface="メイリオ" panose="020B0604030504040204" pitchFamily="50" charset="-128"/>
              </a:rPr>
              <a:t>円を「カカオの国の子どもたち」へ</a:t>
            </a:r>
            <a:endParaRPr lang="en-US" altLang="ja-JP" sz="1600" dirty="0">
              <a:solidFill>
                <a:schemeClr val="tx1"/>
              </a:solidFill>
              <a:latin typeface="メイリオ" panose="020B0604030504040204" pitchFamily="50" charset="-128"/>
              <a:ea typeface="メイリオ" panose="020B0604030504040204" pitchFamily="50" charset="-128"/>
            </a:endParaRPr>
          </a:p>
          <a:p>
            <a:pPr lvl="3"/>
            <a:r>
              <a:rPr lang="en-US" altLang="ja-JP" sz="1700" dirty="0">
                <a:solidFill>
                  <a:schemeClr val="tx1"/>
                </a:solidFill>
                <a:latin typeface="メイリオ" panose="020B0604030504040204" pitchFamily="50" charset="-128"/>
                <a:ea typeface="メイリオ" panose="020B0604030504040204" pitchFamily="50" charset="-128"/>
              </a:rPr>
              <a:t>NGO</a:t>
            </a:r>
            <a:r>
              <a:rPr lang="ja-JP" altLang="en-US" sz="1700" dirty="0">
                <a:solidFill>
                  <a:schemeClr val="tx1"/>
                </a:solidFill>
                <a:latin typeface="メイリオ" panose="020B0604030504040204" pitchFamily="50" charset="-128"/>
                <a:ea typeface="メイリオ" panose="020B0604030504040204" pitchFamily="50" charset="-128"/>
              </a:rPr>
              <a:t>団体</a:t>
            </a:r>
            <a:r>
              <a:rPr lang="en-US" altLang="ja-JP" sz="1700" dirty="0">
                <a:solidFill>
                  <a:schemeClr val="tx1"/>
                </a:solidFill>
                <a:latin typeface="メイリオ" panose="020B0604030504040204" pitchFamily="50" charset="-128"/>
                <a:ea typeface="メイリオ" panose="020B0604030504040204" pitchFamily="50" charset="-128"/>
              </a:rPr>
              <a:t>ACE</a:t>
            </a:r>
            <a:r>
              <a:rPr lang="ja-JP" altLang="en-US" sz="1700" dirty="0">
                <a:solidFill>
                  <a:schemeClr val="tx1"/>
                </a:solidFill>
                <a:latin typeface="メイリオ" panose="020B0604030504040204" pitchFamily="50" charset="-128"/>
                <a:ea typeface="メイリオ" panose="020B0604030504040204" pitchFamily="50" charset="-128"/>
              </a:rPr>
              <a:t>を通じて支援してきた「ガーナ」アシャンティ州の村のこどもたちの教育支援と共に、カカオ農家の自立支援を行っている。</a:t>
            </a:r>
            <a:endParaRPr lang="en-US" altLang="ja-JP" sz="1700" dirty="0">
              <a:solidFill>
                <a:schemeClr val="tx1"/>
              </a:solidFill>
              <a:latin typeface="メイリオ" panose="020B0604030504040204" pitchFamily="50" charset="-128"/>
              <a:ea typeface="メイリオ" panose="020B0604030504040204" pitchFamily="50" charset="-128"/>
            </a:endParaRPr>
          </a:p>
          <a:p>
            <a:pPr lvl="3"/>
            <a:r>
              <a:rPr lang="ja-JP" altLang="en-US" sz="1700" dirty="0">
                <a:solidFill>
                  <a:schemeClr val="tx1"/>
                </a:solidFill>
                <a:latin typeface="メイリオ" panose="020B0604030504040204" pitchFamily="50" charset="-128"/>
                <a:ea typeface="メイリオ" panose="020B0604030504040204" pitchFamily="50" charset="-128"/>
              </a:rPr>
              <a:t>これまで支援してきた地域で収穫されたカカオを使用して、チョコレートをつくった。</a:t>
            </a:r>
            <a:endParaRPr kumimoji="1" lang="en-US" altLang="ja-JP" sz="1700" dirty="0">
              <a:solidFill>
                <a:schemeClr val="tx1"/>
              </a:solidFill>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a:t>
            </a:r>
            <a:r>
              <a:rPr kumimoji="1" lang="ja-JP" altLang="en-US" dirty="0">
                <a:solidFill>
                  <a:schemeClr val="tx1"/>
                </a:solidFill>
                <a:latin typeface="メイリオ" panose="020B0604030504040204" pitchFamily="50" charset="-128"/>
                <a:ea typeface="メイリオ" panose="020B0604030504040204" pitchFamily="50" charset="-128"/>
              </a:rPr>
              <a:t>資生堂グループの場合</a:t>
            </a:r>
            <a:r>
              <a:rPr kumimoji="1" lang="en-US" altLang="ja-JP" dirty="0">
                <a:solidFill>
                  <a:schemeClr val="tx1"/>
                </a:solidFill>
                <a:latin typeface="メイリオ" panose="020B0604030504040204" pitchFamily="50" charset="-128"/>
                <a:ea typeface="メイリオ" panose="020B0604030504040204" pitchFamily="50" charset="-128"/>
              </a:rPr>
              <a:t>(</a:t>
            </a:r>
            <a:r>
              <a:rPr kumimoji="1" lang="ja-JP" altLang="en-US" dirty="0">
                <a:solidFill>
                  <a:schemeClr val="tx1"/>
                </a:solidFill>
                <a:latin typeface="メイリオ" panose="020B0604030504040204" pitchFamily="50" charset="-128"/>
                <a:ea typeface="メイリオ" panose="020B0604030504040204" pitchFamily="50" charset="-128"/>
              </a:rPr>
              <a:t>出所</a:t>
            </a:r>
            <a:r>
              <a:rPr kumimoji="1" lang="en-US" altLang="ja-JP" dirty="0">
                <a:solidFill>
                  <a:schemeClr val="tx1"/>
                </a:solidFill>
                <a:latin typeface="メイリオ" panose="020B0604030504040204" pitchFamily="50" charset="-128"/>
                <a:ea typeface="メイリオ" panose="020B0604030504040204" pitchFamily="50" charset="-128"/>
              </a:rPr>
              <a:t>:</a:t>
            </a:r>
            <a:r>
              <a:rPr kumimoji="1" lang="ja-JP" altLang="en-US" dirty="0">
                <a:solidFill>
                  <a:schemeClr val="tx1"/>
                </a:solidFill>
                <a:latin typeface="メイリオ" panose="020B0604030504040204" pitchFamily="50" charset="-128"/>
                <a:ea typeface="メイリオ" panose="020B0604030504040204" pitchFamily="50" charset="-128"/>
              </a:rPr>
              <a:t>資生堂ﾎｰﾑﾍﾟｰｼﾞ）</a:t>
            </a:r>
            <a:endParaRPr kumimoji="1" lang="en-US" altLang="ja-JP" dirty="0">
              <a:solidFill>
                <a:schemeClr val="tx1"/>
              </a:solidFill>
              <a:latin typeface="メイリオ" panose="020B0604030504040204" pitchFamily="50" charset="-128"/>
              <a:ea typeface="メイリオ" panose="020B0604030504040204" pitchFamily="50" charset="-128"/>
            </a:endParaRPr>
          </a:p>
          <a:p>
            <a:pPr lvl="1"/>
            <a:r>
              <a:rPr lang="ja-JP" altLang="en-US"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動物実験と代替法に対する取組み</a:t>
            </a:r>
            <a:endParaRPr lang="en-US" altLang="ja-JP"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lvl="2"/>
            <a:r>
              <a:rPr lang="ja-JP" altLang="en-US" sz="1800" dirty="0">
                <a:solidFill>
                  <a:schemeClr val="tx1"/>
                </a:solidFill>
                <a:latin typeface="メイリオ" panose="020B0604030504040204" pitchFamily="50" charset="-128"/>
                <a:ea typeface="メイリオ" panose="020B0604030504040204" pitchFamily="50" charset="-128"/>
              </a:rPr>
              <a:t>化粧品の成分の動物実験廃止を目指す円卓会議（</a:t>
            </a:r>
            <a:r>
              <a:rPr lang="en-US" altLang="ja-JP" sz="1800" dirty="0">
                <a:solidFill>
                  <a:schemeClr val="tx1"/>
                </a:solidFill>
                <a:latin typeface="メイリオ" panose="020B0604030504040204" pitchFamily="50" charset="-128"/>
                <a:ea typeface="メイリオ" panose="020B0604030504040204" pitchFamily="50" charset="-128"/>
              </a:rPr>
              <a:t>2010</a:t>
            </a:r>
            <a:r>
              <a:rPr lang="ja-JP" altLang="en-US" sz="1800" dirty="0">
                <a:solidFill>
                  <a:schemeClr val="tx1"/>
                </a:solidFill>
                <a:latin typeface="メイリオ" panose="020B0604030504040204" pitchFamily="50" charset="-128"/>
                <a:ea typeface="メイリオ" panose="020B0604030504040204" pitchFamily="50" charset="-128"/>
              </a:rPr>
              <a:t>年～</a:t>
            </a:r>
            <a:r>
              <a:rPr lang="en-US" altLang="ja-JP" sz="1800" dirty="0">
                <a:solidFill>
                  <a:schemeClr val="tx1"/>
                </a:solidFill>
                <a:latin typeface="メイリオ" panose="020B0604030504040204" pitchFamily="50" charset="-128"/>
                <a:ea typeface="メイリオ" panose="020B0604030504040204" pitchFamily="50" charset="-128"/>
              </a:rPr>
              <a:t>2014</a:t>
            </a:r>
            <a:r>
              <a:rPr lang="ja-JP" altLang="en-US" sz="1800" dirty="0">
                <a:solidFill>
                  <a:schemeClr val="tx1"/>
                </a:solidFill>
                <a:latin typeface="メイリオ" panose="020B0604030504040204" pitchFamily="50" charset="-128"/>
                <a:ea typeface="メイリオ" panose="020B0604030504040204" pitchFamily="50" charset="-128"/>
              </a:rPr>
              <a:t>年）</a:t>
            </a:r>
          </a:p>
          <a:p>
            <a:pPr lvl="2"/>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p:txBody>
      </p:sp>
      <p:sp>
        <p:nvSpPr>
          <p:cNvPr id="4" name="フッター プレースホルダー 3"/>
          <p:cNvSpPr>
            <a:spLocks noGrp="1"/>
          </p:cNvSpPr>
          <p:nvPr>
            <p:ph type="ftr" sz="quarter" idx="11"/>
          </p:nvPr>
        </p:nvSpPr>
        <p:spPr/>
        <p:txBody>
          <a:bodyPr/>
          <a:lstStyle/>
          <a:p>
            <a:r>
              <a:rPr lang="en-US" altLang="zh-TW"/>
              <a:t>2016</a:t>
            </a:r>
            <a:r>
              <a:rPr lang="zh-TW" altLang="en-US"/>
              <a:t>年</a:t>
            </a:r>
            <a:r>
              <a:rPr lang="en-US" altLang="zh-TW"/>
              <a:t>6</a:t>
            </a:r>
            <a:r>
              <a:rPr lang="zh-TW" altLang="en-US"/>
              <a:t>月</a:t>
            </a:r>
            <a:r>
              <a:rPr lang="en-US" altLang="zh-TW"/>
              <a:t>10</a:t>
            </a:r>
            <a:r>
              <a:rPr lang="zh-TW" altLang="en-US"/>
              <a:t>日山梨大学「消費生活論」</a:t>
            </a:r>
            <a:endParaRPr lang="en-US" dirty="0"/>
          </a:p>
        </p:txBody>
      </p:sp>
      <p:sp>
        <p:nvSpPr>
          <p:cNvPr id="5" name="スライド番号プレースホルダー 4"/>
          <p:cNvSpPr>
            <a:spLocks noGrp="1"/>
          </p:cNvSpPr>
          <p:nvPr>
            <p:ph type="sldNum" sz="quarter" idx="12"/>
          </p:nvPr>
        </p:nvSpPr>
        <p:spPr/>
        <p:txBody>
          <a:bodyPr/>
          <a:lstStyle/>
          <a:p>
            <a:fld id="{629637A9-119A-49DA-BD12-AAC58B377D80}" type="slidenum">
              <a:rPr lang="en-US" smtClean="0"/>
              <a:t>14</a:t>
            </a:fld>
            <a:endParaRPr lang="en-US" dirty="0"/>
          </a:p>
        </p:txBody>
      </p:sp>
      <p:sp>
        <p:nvSpPr>
          <p:cNvPr id="6" name="円形吹き出し 5"/>
          <p:cNvSpPr/>
          <p:nvPr/>
        </p:nvSpPr>
        <p:spPr>
          <a:xfrm>
            <a:off x="8336427" y="1765398"/>
            <a:ext cx="2580168" cy="1370377"/>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a:latin typeface="メイリオ" panose="020B0604030504040204" pitchFamily="50" charset="-128"/>
                <a:ea typeface="メイリオ" panose="020B0604030504040204" pitchFamily="50" charset="-128"/>
              </a:rPr>
              <a:t>「消費者利益」と資源、他の利益との衝突の問題もある</a:t>
            </a:r>
          </a:p>
        </p:txBody>
      </p:sp>
    </p:spTree>
    <p:extLst>
      <p:ext uri="{BB962C8B-B14F-4D97-AF65-F5344CB8AC3E}">
        <p14:creationId xmlns:p14="http://schemas.microsoft.com/office/powerpoint/2010/main" val="780298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3"/>
            <a:ext cx="10293734" cy="1450757"/>
          </a:xfrm>
        </p:spPr>
        <p:txBody>
          <a:bodyPr>
            <a:normAutofit/>
          </a:bodyPr>
          <a:lstStyle/>
          <a:p>
            <a:r>
              <a:rPr lang="ja-JP" altLang="en-US" sz="3200" dirty="0">
                <a:solidFill>
                  <a:schemeClr val="tx1"/>
                </a:solidFill>
                <a:latin typeface="メイリオ" panose="020B0604030504040204" pitchFamily="50" charset="-128"/>
                <a:ea typeface="メイリオ" panose="020B0604030504040204" pitchFamily="50" charset="-128"/>
              </a:rPr>
              <a:t>■「リスクコミュニケーション」に見る消費者志向経営</a:t>
            </a:r>
            <a:endParaRPr kumimoji="1" lang="ja-JP" altLang="en-US" sz="3200" dirty="0">
              <a:solidFill>
                <a:schemeClr val="tx1"/>
              </a:solidFill>
            </a:endParaRPr>
          </a:p>
        </p:txBody>
      </p:sp>
      <p:sp>
        <p:nvSpPr>
          <p:cNvPr id="3" name="コンテンツ プレースホルダー 2"/>
          <p:cNvSpPr>
            <a:spLocks noGrp="1"/>
          </p:cNvSpPr>
          <p:nvPr>
            <p:ph idx="1"/>
          </p:nvPr>
        </p:nvSpPr>
        <p:spPr>
          <a:xfrm>
            <a:off x="1097280" y="1845733"/>
            <a:ext cx="10058400" cy="4390679"/>
          </a:xfrm>
        </p:spPr>
        <p:txBody>
          <a:bodyPr>
            <a:normAutofit fontScale="92500" lnSpcReduction="10000"/>
          </a:bodyPr>
          <a:lstStyle/>
          <a:p>
            <a:r>
              <a:rPr kumimoji="1" lang="ja-JP" altLang="en-US" sz="2400" dirty="0">
                <a:solidFill>
                  <a:schemeClr val="tx1"/>
                </a:solidFill>
                <a:latin typeface="メイリオ" panose="020B0604030504040204" pitchFamily="50" charset="-128"/>
                <a:ea typeface="メイリオ" panose="020B0604030504040204" pitchFamily="50" charset="-128"/>
              </a:rPr>
              <a:t>食品企業の場合</a:t>
            </a:r>
            <a:r>
              <a:rPr kumimoji="1" lang="ja-JP" altLang="en-US" sz="1800" dirty="0">
                <a:solidFill>
                  <a:schemeClr val="tx1"/>
                </a:solidFill>
                <a:latin typeface="メイリオ" panose="020B0604030504040204" pitchFamily="50" charset="-128"/>
                <a:ea typeface="メイリオ" panose="020B0604030504040204" pitchFamily="50" charset="-128"/>
              </a:rPr>
              <a:t>（出所：全国清涼飲料工業会ﾎｰﾑﾍﾟｰｼﾞ）</a:t>
            </a:r>
            <a:endParaRPr kumimoji="1" lang="en-US" altLang="ja-JP" sz="1800" dirty="0">
              <a:solidFill>
                <a:schemeClr val="tx1"/>
              </a:solidFill>
              <a:latin typeface="メイリオ" panose="020B0604030504040204" pitchFamily="50" charset="-128"/>
              <a:ea typeface="メイリオ" panose="020B0604030504040204" pitchFamily="50" charset="-128"/>
            </a:endParaRPr>
          </a:p>
          <a:p>
            <a:pPr lvl="1"/>
            <a:r>
              <a:rPr lang="ja-JP" altLang="en-US"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「安全に、おいしく、楽しく飲むための取り扱い上のご注意」</a:t>
            </a:r>
            <a:endParaRPr lang="en-US" altLang="ja-JP"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lvl="1"/>
            <a:endParaRPr lang="en-US" altLang="ja-JP"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lvl="1"/>
            <a:endParaRPr lang="en-US" altLang="ja-JP"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lvl="1"/>
            <a:endParaRPr lang="en-US" altLang="ja-JP"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lvl="1"/>
            <a:endParaRPr lang="en-US" altLang="ja-JP"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lvl="1"/>
            <a:endParaRPr lang="en-US" altLang="ja-JP"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lvl="1"/>
            <a:endParaRPr lang="en-US" altLang="ja-JP"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r>
              <a:rPr kumimoji="1" lang="ja-JP" altLang="en-US" sz="2400" dirty="0">
                <a:solidFill>
                  <a:schemeClr val="tx1"/>
                </a:solidFill>
                <a:latin typeface="メイリオ" panose="020B0604030504040204" pitchFamily="50" charset="-128"/>
                <a:ea typeface="メイリオ" panose="020B0604030504040204" pitchFamily="50" charset="-128"/>
              </a:rPr>
              <a:t>家電製品企業の場合</a:t>
            </a:r>
            <a:r>
              <a:rPr kumimoji="1" lang="ja-JP" altLang="en-US" sz="1800" dirty="0">
                <a:solidFill>
                  <a:schemeClr val="tx1"/>
                </a:solidFill>
                <a:latin typeface="メイリオ" panose="020B0604030504040204" pitchFamily="50" charset="-128"/>
                <a:ea typeface="メイリオ" panose="020B0604030504040204" pitchFamily="50" charset="-128"/>
              </a:rPr>
              <a:t>（出所：家電製品協会ﾎｰﾑﾍﾟｰｼﾞ）</a:t>
            </a:r>
            <a:r>
              <a:rPr kumimoji="1" lang="en-US" altLang="ja-JP" sz="2400" dirty="0">
                <a:latin typeface="メイリオ" panose="020B0604030504040204" pitchFamily="50" charset="-128"/>
                <a:ea typeface="メイリオ" panose="020B0604030504040204" pitchFamily="50" charset="-128"/>
              </a:rPr>
              <a:t>	</a:t>
            </a:r>
          </a:p>
          <a:p>
            <a:pPr lvl="2"/>
            <a:r>
              <a:rPr kumimoji="1" lang="ja-JP" altLang="en-US" sz="18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「家電製品を安全にお使いいただくために」</a:t>
            </a:r>
            <a:endParaRPr kumimoji="1" lang="en-US" altLang="ja-JP" sz="18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lvl="3"/>
            <a:r>
              <a:rPr kumimoji="1" lang="ja-JP" altLang="en-US" sz="1900" dirty="0">
                <a:solidFill>
                  <a:schemeClr val="tx1"/>
                </a:solidFill>
                <a:latin typeface="メイリオ" panose="020B0604030504040204" pitchFamily="50" charset="-128"/>
                <a:ea typeface="メイリオ" panose="020B0604030504040204" pitchFamily="50" charset="-128"/>
              </a:rPr>
              <a:t>家電製品の正しい使い方</a:t>
            </a:r>
            <a:endParaRPr kumimoji="1" lang="en-US" altLang="ja-JP" sz="1900" dirty="0">
              <a:solidFill>
                <a:schemeClr val="tx1"/>
              </a:solidFill>
              <a:latin typeface="メイリオ" panose="020B0604030504040204" pitchFamily="50" charset="-128"/>
              <a:ea typeface="メイリオ" panose="020B0604030504040204" pitchFamily="50" charset="-128"/>
            </a:endParaRPr>
          </a:p>
          <a:p>
            <a:pPr lvl="3"/>
            <a:r>
              <a:rPr lang="ja-JP" altLang="en-US" sz="1900" dirty="0">
                <a:solidFill>
                  <a:schemeClr val="tx1"/>
                </a:solidFill>
                <a:latin typeface="メイリオ" panose="020B0604030504040204" pitchFamily="50" charset="-128"/>
                <a:ea typeface="メイリオ" panose="020B0604030504040204" pitchFamily="50" charset="-128"/>
              </a:rPr>
              <a:t>家電製品の点検とお手入れ</a:t>
            </a:r>
            <a:endParaRPr lang="en-US" altLang="ja-JP" sz="1900" dirty="0">
              <a:solidFill>
                <a:schemeClr val="tx1"/>
              </a:solidFill>
              <a:latin typeface="メイリオ" panose="020B0604030504040204" pitchFamily="50" charset="-128"/>
              <a:ea typeface="メイリオ" panose="020B0604030504040204" pitchFamily="50" charset="-128"/>
            </a:endParaRPr>
          </a:p>
          <a:p>
            <a:pPr lvl="3"/>
            <a:r>
              <a:rPr lang="ja-JP" altLang="en-US" sz="1900" dirty="0">
                <a:solidFill>
                  <a:schemeClr val="tx1"/>
                </a:solidFill>
                <a:latin typeface="メイリオ" panose="020B0604030504040204" pitchFamily="50" charset="-128"/>
                <a:ea typeface="メイリオ" panose="020B0604030504040204" pitchFamily="50" charset="-128"/>
              </a:rPr>
              <a:t>警告表示</a:t>
            </a:r>
            <a:endParaRPr lang="en-US" altLang="ja-JP" sz="1900" dirty="0">
              <a:solidFill>
                <a:schemeClr val="tx1"/>
              </a:solidFill>
              <a:latin typeface="メイリオ" panose="020B0604030504040204" pitchFamily="50" charset="-128"/>
              <a:ea typeface="メイリオ" panose="020B0604030504040204" pitchFamily="50" charset="-128"/>
            </a:endParaRPr>
          </a:p>
          <a:p>
            <a:pPr lvl="3"/>
            <a:r>
              <a:rPr kumimoji="1" lang="ja-JP" altLang="en-US" sz="1900" dirty="0">
                <a:solidFill>
                  <a:schemeClr val="tx1"/>
                </a:solidFill>
                <a:latin typeface="メイリオ" panose="020B0604030504040204" pitchFamily="50" charset="-128"/>
                <a:ea typeface="メイリオ" panose="020B0604030504040204" pitchFamily="50" charset="-128"/>
              </a:rPr>
              <a:t>お知らせアイコン</a:t>
            </a:r>
            <a:endParaRPr kumimoji="1" lang="en-US" altLang="ja-JP" sz="1900" dirty="0">
              <a:solidFill>
                <a:schemeClr val="tx1"/>
              </a:solidFill>
              <a:latin typeface="メイリオ" panose="020B0604030504040204" pitchFamily="50" charset="-128"/>
              <a:ea typeface="メイリオ" panose="020B0604030504040204" pitchFamily="50" charset="-128"/>
            </a:endParaRPr>
          </a:p>
          <a:p>
            <a:pPr lvl="1"/>
            <a:endParaRPr kumimoji="1" lang="en-US" altLang="ja-JP" sz="2200" dirty="0">
              <a:latin typeface="メイリオ" panose="020B0604030504040204" pitchFamily="50" charset="-128"/>
              <a:ea typeface="メイリオ" panose="020B0604030504040204" pitchFamily="50" charset="-128"/>
            </a:endParaRPr>
          </a:p>
          <a:p>
            <a:pPr lvl="1"/>
            <a:endParaRPr kumimoji="1" lang="en-US" altLang="ja-JP" sz="2200" dirty="0">
              <a:latin typeface="メイリオ" panose="020B0604030504040204" pitchFamily="50" charset="-128"/>
              <a:ea typeface="メイリオ" panose="020B0604030504040204" pitchFamily="50" charset="-128"/>
            </a:endParaRPr>
          </a:p>
          <a:p>
            <a:pPr lvl="1"/>
            <a:endParaRPr kumimoji="1" lang="en-US" altLang="ja-JP" sz="2200" dirty="0">
              <a:latin typeface="メイリオ" panose="020B0604030504040204" pitchFamily="50" charset="-128"/>
              <a:ea typeface="メイリオ" panose="020B0604030504040204" pitchFamily="50" charset="-128"/>
            </a:endParaRPr>
          </a:p>
          <a:p>
            <a:pPr lvl="1"/>
            <a:endParaRPr kumimoji="1" lang="en-US" altLang="ja-JP" sz="2200" dirty="0">
              <a:latin typeface="メイリオ" panose="020B0604030504040204" pitchFamily="50" charset="-128"/>
              <a:ea typeface="メイリオ" panose="020B0604030504040204" pitchFamily="50" charset="-128"/>
            </a:endParaRPr>
          </a:p>
          <a:p>
            <a:endParaRPr lang="en-US" altLang="ja-JP" sz="2400" dirty="0">
              <a:latin typeface="メイリオ" panose="020B0604030504040204" pitchFamily="50" charset="-128"/>
              <a:ea typeface="メイリオ" panose="020B0604030504040204" pitchFamily="50" charset="-128"/>
            </a:endParaRPr>
          </a:p>
          <a:p>
            <a:endParaRPr kumimoji="1" lang="ja-JP" altLang="en-US" dirty="0"/>
          </a:p>
        </p:txBody>
      </p:sp>
      <p:sp>
        <p:nvSpPr>
          <p:cNvPr id="4" name="フッター プレースホルダー 3"/>
          <p:cNvSpPr>
            <a:spLocks noGrp="1"/>
          </p:cNvSpPr>
          <p:nvPr>
            <p:ph type="ftr" sz="quarter" idx="11"/>
          </p:nvPr>
        </p:nvSpPr>
        <p:spPr/>
        <p:txBody>
          <a:bodyPr/>
          <a:lstStyle/>
          <a:p>
            <a:r>
              <a:rPr lang="en-US" altLang="zh-TW" dirty="0"/>
              <a:t>2016</a:t>
            </a:r>
            <a:r>
              <a:rPr lang="zh-TW" altLang="en-US" dirty="0"/>
              <a:t>年</a:t>
            </a:r>
            <a:r>
              <a:rPr lang="en-US" altLang="zh-TW" dirty="0"/>
              <a:t>6</a:t>
            </a:r>
            <a:r>
              <a:rPr lang="zh-TW" altLang="en-US" dirty="0"/>
              <a:t>月</a:t>
            </a:r>
            <a:r>
              <a:rPr lang="en-US" altLang="zh-TW" dirty="0"/>
              <a:t>10</a:t>
            </a:r>
            <a:r>
              <a:rPr lang="zh-TW" altLang="en-US" dirty="0"/>
              <a:t>日山梨大学「消費生活論」</a:t>
            </a:r>
            <a:endParaRPr lang="en-US" dirty="0"/>
          </a:p>
        </p:txBody>
      </p:sp>
      <p:sp>
        <p:nvSpPr>
          <p:cNvPr id="5" name="スライド番号プレースホルダー 4"/>
          <p:cNvSpPr>
            <a:spLocks noGrp="1"/>
          </p:cNvSpPr>
          <p:nvPr>
            <p:ph type="sldNum" sz="quarter" idx="12"/>
          </p:nvPr>
        </p:nvSpPr>
        <p:spPr/>
        <p:txBody>
          <a:bodyPr/>
          <a:lstStyle/>
          <a:p>
            <a:fld id="{629637A9-119A-49DA-BD12-AAC58B377D80}" type="slidenum">
              <a:rPr lang="en-US" smtClean="0"/>
              <a:t>15</a:t>
            </a:fld>
            <a:endParaRPr lang="en-US" dirty="0"/>
          </a:p>
        </p:txBody>
      </p:sp>
      <p:pic>
        <p:nvPicPr>
          <p:cNvPr id="12" name="Picture 2" descr="http://www.aiphone.co.jp/customer/images/img_title-ic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322" y="5381204"/>
            <a:ext cx="424987" cy="660247"/>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6797309" y="5599140"/>
            <a:ext cx="3625232" cy="369332"/>
          </a:xfrm>
          <a:prstGeom prst="rect">
            <a:avLst/>
          </a:prstGeom>
          <a:noFill/>
          <a:ln>
            <a:solidFill>
              <a:schemeClr val="tx1"/>
            </a:solidFill>
          </a:ln>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製品安全に関する重要なお知らせ</a:t>
            </a:r>
          </a:p>
        </p:txBody>
      </p:sp>
      <p:sp>
        <p:nvSpPr>
          <p:cNvPr id="8" name="楕円 7"/>
          <p:cNvSpPr/>
          <p:nvPr/>
        </p:nvSpPr>
        <p:spPr>
          <a:xfrm>
            <a:off x="975742" y="2416656"/>
            <a:ext cx="453154" cy="4774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rPr>
              <a:t>例</a:t>
            </a:r>
          </a:p>
        </p:txBody>
      </p:sp>
      <p:sp>
        <p:nvSpPr>
          <p:cNvPr id="9" name="テキスト ボックス 8"/>
          <p:cNvSpPr txBox="1"/>
          <p:nvPr/>
        </p:nvSpPr>
        <p:spPr>
          <a:xfrm>
            <a:off x="1550433" y="2563744"/>
            <a:ext cx="9662049" cy="1477328"/>
          </a:xfrm>
          <a:prstGeom prst="rect">
            <a:avLst/>
          </a:prstGeom>
          <a:noFill/>
          <a:ln>
            <a:solidFill>
              <a:schemeClr val="tx1"/>
            </a:solidFill>
          </a:ln>
        </p:spPr>
        <p:txBody>
          <a:bodyPr wrap="square" rtlCol="0">
            <a:spAutoFit/>
          </a:bodyPr>
          <a:lstStyle/>
          <a:p>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PET</a:t>
            </a:r>
            <a:r>
              <a:rPr lang="ja-JP" altLang="en-US" dirty="0">
                <a:latin typeface="メイリオ" panose="020B0604030504040204" pitchFamily="50" charset="-128"/>
                <a:ea typeface="メイリオ" panose="020B0604030504040204" pitchFamily="50" charset="-128"/>
              </a:rPr>
              <a:t>ボトル飲料を容器ごと温めたり凍らせたりすると、中身が膨張して容器が破損する</a:t>
            </a:r>
            <a:r>
              <a:rPr lang="ja-JP" altLang="en-US" dirty="0" err="1">
                <a:latin typeface="メイリオ" panose="020B0604030504040204" pitchFamily="50" charset="-128"/>
                <a:ea typeface="メイリオ" panose="020B0604030504040204" pitchFamily="50" charset="-128"/>
              </a:rPr>
              <a:t>こ</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とがあります。</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・温めるときは、容器のまま直火、湯せん、または電子レンジにかけないでください。</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・果実飲料などでは、いったん開けて時間がたつと、中身が発酵して</a:t>
            </a:r>
            <a:r>
              <a:rPr lang="en-US" altLang="ja-JP" dirty="0">
                <a:latin typeface="メイリオ" panose="020B0604030504040204" pitchFamily="50" charset="-128"/>
                <a:ea typeface="メイリオ" panose="020B0604030504040204" pitchFamily="50" charset="-128"/>
              </a:rPr>
              <a:t>PET</a:t>
            </a:r>
            <a:r>
              <a:rPr lang="ja-JP" altLang="en-US" dirty="0">
                <a:latin typeface="メイリオ" panose="020B0604030504040204" pitchFamily="50" charset="-128"/>
                <a:ea typeface="メイリオ" panose="020B0604030504040204" pitchFamily="50" charset="-128"/>
              </a:rPr>
              <a:t>ボトルがふくらみ、　</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キャップが飛んだり、容器が破損することがあります。</a:t>
            </a:r>
            <a:endParaRPr kumimoji="1" lang="ja-JP" altLang="en-US" dirty="0"/>
          </a:p>
        </p:txBody>
      </p:sp>
    </p:spTree>
    <p:extLst>
      <p:ext uri="{BB962C8B-B14F-4D97-AF65-F5344CB8AC3E}">
        <p14:creationId xmlns:p14="http://schemas.microsoft.com/office/powerpoint/2010/main" val="2419366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a:solidFill>
                  <a:schemeClr val="tx1"/>
                </a:solidFill>
                <a:latin typeface="メイリオ" panose="020B0604030504040204" pitchFamily="50" charset="-128"/>
                <a:ea typeface="メイリオ" panose="020B0604030504040204" pitchFamily="50" charset="-128"/>
              </a:rPr>
              <a:t>■「消費者啓発・教育」に見る消費者志向経営</a:t>
            </a:r>
          </a:p>
        </p:txBody>
      </p:sp>
      <p:sp>
        <p:nvSpPr>
          <p:cNvPr id="3" name="コンテンツ プレースホルダー 2"/>
          <p:cNvSpPr>
            <a:spLocks noGrp="1"/>
          </p:cNvSpPr>
          <p:nvPr>
            <p:ph idx="1"/>
          </p:nvPr>
        </p:nvSpPr>
        <p:spPr>
          <a:xfrm>
            <a:off x="1097279" y="1845734"/>
            <a:ext cx="10555252" cy="4483504"/>
          </a:xfrm>
        </p:spPr>
        <p:txBody>
          <a:bodyPr>
            <a:noAutofit/>
          </a:bodyPr>
          <a:lstStyle/>
          <a:p>
            <a:r>
              <a:rPr kumimoji="1" lang="ja-JP" altLang="en-US" dirty="0">
                <a:solidFill>
                  <a:schemeClr val="tx1"/>
                </a:solidFill>
                <a:latin typeface="メイリオ" panose="020B0604030504040204" pitchFamily="50" charset="-128"/>
                <a:ea typeface="メイリオ" panose="020B0604030504040204" pitchFamily="50" charset="-128"/>
              </a:rPr>
              <a:t>イオンの場合</a:t>
            </a:r>
            <a:r>
              <a:rPr kumimoji="1" lang="en-US" altLang="ja-JP" dirty="0">
                <a:solidFill>
                  <a:schemeClr val="tx1"/>
                </a:solidFill>
                <a:latin typeface="メイリオ" panose="020B0604030504040204" pitchFamily="50" charset="-128"/>
                <a:ea typeface="メイリオ" panose="020B0604030504040204" pitchFamily="50" charset="-128"/>
              </a:rPr>
              <a:t>(</a:t>
            </a:r>
            <a:r>
              <a:rPr kumimoji="1" lang="ja-JP" altLang="en-US" dirty="0">
                <a:solidFill>
                  <a:schemeClr val="tx1"/>
                </a:solidFill>
                <a:latin typeface="メイリオ" panose="020B0604030504040204" pitchFamily="50" charset="-128"/>
                <a:ea typeface="メイリオ" panose="020B0604030504040204" pitchFamily="50" charset="-128"/>
              </a:rPr>
              <a:t>出所：ｲｵﾝﾎｰﾑﾍﾟｰｼﾞ）</a:t>
            </a:r>
            <a:endParaRPr kumimoji="1" lang="en-US" altLang="ja-JP" dirty="0">
              <a:solidFill>
                <a:schemeClr val="tx1"/>
              </a:solidFill>
              <a:latin typeface="メイリオ" panose="020B0604030504040204" pitchFamily="50" charset="-128"/>
              <a:ea typeface="メイリオ" panose="020B0604030504040204" pitchFamily="50" charset="-128"/>
            </a:endParaRPr>
          </a:p>
          <a:p>
            <a:pPr lvl="1"/>
            <a:r>
              <a:rPr lang="ja-JP" altLang="en-US" sz="20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en-US" altLang="ja-JP" sz="20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Let’s</a:t>
            </a:r>
            <a:r>
              <a:rPr lang="ja-JP" altLang="en-US" sz="20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食育」</a:t>
            </a:r>
            <a:endParaRPr lang="en-US" altLang="ja-JP" sz="20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lvl="2"/>
            <a:r>
              <a:rPr kumimoji="1" lang="ja-JP" altLang="en-US" sz="1800" dirty="0">
                <a:solidFill>
                  <a:schemeClr val="tx1"/>
                </a:solidFill>
                <a:latin typeface="メイリオ" panose="020B0604030504040204" pitchFamily="50" charset="-128"/>
                <a:ea typeface="メイリオ" panose="020B0604030504040204" pitchFamily="50" charset="-128"/>
              </a:rPr>
              <a:t>イオンのファイブ・ア・デイ・・</a:t>
            </a:r>
            <a:r>
              <a:rPr kumimoji="1" lang="en-US" altLang="ja-JP" sz="1800" dirty="0">
                <a:solidFill>
                  <a:schemeClr val="tx1"/>
                </a:solidFill>
                <a:latin typeface="メイリオ" panose="020B0604030504040204" pitchFamily="50" charset="-128"/>
                <a:ea typeface="メイリオ" panose="020B0604030504040204" pitchFamily="50" charset="-128"/>
              </a:rPr>
              <a:t>1</a:t>
            </a:r>
            <a:r>
              <a:rPr lang="ja-JP" altLang="en-US" sz="1800" dirty="0">
                <a:solidFill>
                  <a:schemeClr val="tx1"/>
                </a:solidFill>
                <a:latin typeface="メイリオ" panose="020B0604030504040204" pitchFamily="50" charset="-128"/>
                <a:ea typeface="メイリオ" panose="020B0604030504040204" pitchFamily="50" charset="-128"/>
              </a:rPr>
              <a:t>日に</a:t>
            </a:r>
            <a:r>
              <a:rPr lang="en-US" altLang="ja-JP" sz="1800" dirty="0">
                <a:solidFill>
                  <a:schemeClr val="tx1"/>
                </a:solidFill>
                <a:latin typeface="メイリオ" panose="020B0604030504040204" pitchFamily="50" charset="-128"/>
                <a:ea typeface="メイリオ" panose="020B0604030504040204" pitchFamily="50" charset="-128"/>
              </a:rPr>
              <a:t>5</a:t>
            </a:r>
            <a:r>
              <a:rPr lang="ja-JP" altLang="en-US" sz="1800" dirty="0">
                <a:solidFill>
                  <a:schemeClr val="tx1"/>
                </a:solidFill>
                <a:latin typeface="メイリオ" panose="020B0604030504040204" pitchFamily="50" charset="-128"/>
                <a:ea typeface="メイリオ" panose="020B0604030504040204" pitchFamily="50" charset="-128"/>
              </a:rPr>
              <a:t>皿分</a:t>
            </a:r>
            <a:r>
              <a:rPr lang="en-US" altLang="ja-JP" sz="1800" dirty="0">
                <a:solidFill>
                  <a:schemeClr val="tx1"/>
                </a:solidFill>
                <a:latin typeface="メイリオ" panose="020B0604030504040204" pitchFamily="50" charset="-128"/>
                <a:ea typeface="メイリオ" panose="020B0604030504040204" pitchFamily="50" charset="-128"/>
              </a:rPr>
              <a:t>(350</a:t>
            </a:r>
            <a:r>
              <a:rPr lang="ja-JP" altLang="en-US" sz="1800" dirty="0">
                <a:solidFill>
                  <a:schemeClr val="tx1"/>
                </a:solidFill>
                <a:latin typeface="メイリオ" panose="020B0604030504040204" pitchFamily="50" charset="-128"/>
                <a:ea typeface="メイリオ" panose="020B0604030504040204" pitchFamily="50" charset="-128"/>
              </a:rPr>
              <a:t>ｇ）以上の野菜と</a:t>
            </a:r>
            <a:r>
              <a:rPr lang="en-US" altLang="ja-JP" sz="1800" dirty="0">
                <a:solidFill>
                  <a:schemeClr val="tx1"/>
                </a:solidFill>
                <a:latin typeface="メイリオ" panose="020B0604030504040204" pitchFamily="50" charset="-128"/>
                <a:ea typeface="メイリオ" panose="020B0604030504040204" pitchFamily="50" charset="-128"/>
              </a:rPr>
              <a:t>200g</a:t>
            </a:r>
            <a:r>
              <a:rPr lang="ja-JP" altLang="en-US" sz="1800" dirty="0">
                <a:solidFill>
                  <a:schemeClr val="tx1"/>
                </a:solidFill>
                <a:latin typeface="メイリオ" panose="020B0604030504040204" pitchFamily="50" charset="-128"/>
                <a:ea typeface="メイリオ" panose="020B0604030504040204" pitchFamily="50" charset="-128"/>
              </a:rPr>
              <a:t>の果物を食べましょう。</a:t>
            </a:r>
            <a:endParaRPr kumimoji="1" lang="en-US" altLang="ja-JP" sz="1800" dirty="0">
              <a:solidFill>
                <a:schemeClr val="tx1"/>
              </a:solidFill>
              <a:latin typeface="メイリオ" panose="020B0604030504040204" pitchFamily="50" charset="-128"/>
              <a:ea typeface="メイリオ" panose="020B0604030504040204" pitchFamily="50" charset="-128"/>
            </a:endParaRPr>
          </a:p>
          <a:p>
            <a:pPr lvl="2"/>
            <a:r>
              <a:rPr kumimoji="1" lang="ja-JP" altLang="en-US" sz="1800" dirty="0">
                <a:solidFill>
                  <a:schemeClr val="tx1"/>
                </a:solidFill>
                <a:latin typeface="メイリオ" panose="020B0604030504040204" pitchFamily="50" charset="-128"/>
                <a:ea typeface="メイリオ" panose="020B0604030504040204" pitchFamily="50" charset="-128"/>
              </a:rPr>
              <a:t>食育体験学習会</a:t>
            </a:r>
            <a:endParaRPr kumimoji="1" lang="en-US" altLang="ja-JP" sz="1800" dirty="0">
              <a:solidFill>
                <a:schemeClr val="tx1"/>
              </a:solidFill>
              <a:latin typeface="メイリオ" panose="020B0604030504040204" pitchFamily="50" charset="-128"/>
              <a:ea typeface="メイリオ" panose="020B0604030504040204" pitchFamily="50" charset="-128"/>
            </a:endParaRPr>
          </a:p>
          <a:p>
            <a:pPr lvl="2"/>
            <a:r>
              <a:rPr lang="ja-JP" altLang="en-US" sz="1800" dirty="0">
                <a:solidFill>
                  <a:schemeClr val="tx1"/>
                </a:solidFill>
                <a:latin typeface="メイリオ" panose="020B0604030504040204" pitchFamily="50" charset="-128"/>
                <a:ea typeface="メイリオ" panose="020B0604030504040204" pitchFamily="50" charset="-128"/>
              </a:rPr>
              <a:t>おすすめ健康レシピイオンふれあい農場</a:t>
            </a:r>
            <a:endParaRPr lang="en-US" altLang="ja-JP" sz="1800" dirty="0">
              <a:solidFill>
                <a:schemeClr val="tx1"/>
              </a:solidFill>
              <a:latin typeface="メイリオ" panose="020B0604030504040204" pitchFamily="50" charset="-128"/>
              <a:ea typeface="メイリオ" panose="020B0604030504040204" pitchFamily="50" charset="-128"/>
            </a:endParaRPr>
          </a:p>
          <a:p>
            <a:pPr lvl="2"/>
            <a:r>
              <a:rPr kumimoji="1" lang="ja-JP" altLang="en-US" sz="1800" dirty="0">
                <a:solidFill>
                  <a:schemeClr val="tx1"/>
                </a:solidFill>
                <a:latin typeface="メイリオ" panose="020B0604030504040204" pitchFamily="50" charset="-128"/>
                <a:ea typeface="メイリオ" panose="020B0604030504040204" pitchFamily="50" charset="-128"/>
              </a:rPr>
              <a:t>食材図鑑</a:t>
            </a:r>
            <a:endParaRPr kumimoji="1" lang="en-US" altLang="ja-JP" sz="1800" dirty="0">
              <a:solidFill>
                <a:schemeClr val="tx1"/>
              </a:solidFill>
              <a:latin typeface="メイリオ" panose="020B0604030504040204" pitchFamily="50" charset="-128"/>
              <a:ea typeface="メイリオ" panose="020B0604030504040204" pitchFamily="50" charset="-128"/>
            </a:endParaRPr>
          </a:p>
          <a:p>
            <a:r>
              <a:rPr kumimoji="1" lang="ja-JP" altLang="en-US" dirty="0">
                <a:solidFill>
                  <a:schemeClr val="tx1"/>
                </a:solidFill>
                <a:latin typeface="メイリオ" panose="020B0604030504040204" pitchFamily="50" charset="-128"/>
                <a:ea typeface="メイリオ" panose="020B0604030504040204" pitchFamily="50" charset="-128"/>
              </a:rPr>
              <a:t>花王の場合</a:t>
            </a:r>
            <a:r>
              <a:rPr kumimoji="1" lang="en-US" altLang="ja-JP" dirty="0">
                <a:solidFill>
                  <a:schemeClr val="tx1"/>
                </a:solidFill>
                <a:latin typeface="メイリオ" panose="020B0604030504040204" pitchFamily="50" charset="-128"/>
                <a:ea typeface="メイリオ" panose="020B0604030504040204" pitchFamily="50" charset="-128"/>
              </a:rPr>
              <a:t>(</a:t>
            </a:r>
            <a:r>
              <a:rPr kumimoji="1" lang="ja-JP" altLang="en-US" dirty="0">
                <a:solidFill>
                  <a:schemeClr val="tx1"/>
                </a:solidFill>
                <a:latin typeface="メイリオ" panose="020B0604030504040204" pitchFamily="50" charset="-128"/>
                <a:ea typeface="メイリオ" panose="020B0604030504040204" pitchFamily="50" charset="-128"/>
              </a:rPr>
              <a:t>出所：花王ﾎｰﾑﾍﾟｰｼﾞ）</a:t>
            </a:r>
            <a:endParaRPr kumimoji="1" lang="en-US" altLang="ja-JP" dirty="0">
              <a:solidFill>
                <a:schemeClr val="tx1"/>
              </a:solidFill>
              <a:latin typeface="メイリオ" panose="020B0604030504040204" pitchFamily="50" charset="-128"/>
              <a:ea typeface="メイリオ" panose="020B0604030504040204" pitchFamily="50" charset="-128"/>
            </a:endParaRPr>
          </a:p>
          <a:p>
            <a:pPr lvl="1"/>
            <a:r>
              <a:rPr lang="ja-JP" altLang="en-US" sz="20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「製品</a:t>
            </a:r>
            <a:r>
              <a:rPr lang="en-US" altLang="ja-JP" sz="20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Q&amp;A</a:t>
            </a:r>
            <a:r>
              <a:rPr lang="ja-JP" altLang="en-US" sz="20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a:t>
            </a:r>
            <a:r>
              <a:rPr lang="ja-JP" altLang="en-US" sz="20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住まい・衣類のトラブル</a:t>
            </a:r>
            <a:r>
              <a:rPr lang="en-US" altLang="ja-JP" sz="20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SOS</a:t>
            </a:r>
            <a:r>
              <a:rPr lang="ja-JP" altLang="en-US" sz="20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endParaRPr lang="en-US" altLang="ja-JP" sz="20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lvl="1"/>
            <a:r>
              <a:rPr lang="ja-JP" altLang="en-US" sz="20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「応急処置</a:t>
            </a:r>
            <a:r>
              <a:rPr lang="en-US" altLang="ja-JP" sz="20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SOS</a:t>
            </a:r>
            <a:r>
              <a:rPr lang="ja-JP" altLang="en-US" sz="20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ja-JP" altLang="en-US" sz="2000" dirty="0">
                <a:solidFill>
                  <a:schemeClr val="tx1"/>
                </a:solidFill>
                <a:latin typeface="メイリオ" panose="020B0604030504040204" pitchFamily="50" charset="-128"/>
                <a:ea typeface="メイリオ" panose="020B0604030504040204" pitchFamily="50" charset="-128"/>
              </a:rPr>
              <a:t>（例</a:t>
            </a:r>
            <a:r>
              <a:rPr lang="en-US" altLang="ja-JP" sz="2000" dirty="0">
                <a:solidFill>
                  <a:schemeClr val="tx1"/>
                </a:solidFill>
                <a:latin typeface="メイリオ" panose="020B0604030504040204" pitchFamily="50" charset="-128"/>
                <a:ea typeface="メイリオ" panose="020B0604030504040204" pitchFamily="50" charset="-128"/>
              </a:rPr>
              <a:t>:</a:t>
            </a:r>
            <a:r>
              <a:rPr lang="ja-JP" altLang="en-US" sz="2000" dirty="0">
                <a:solidFill>
                  <a:schemeClr val="tx1"/>
                </a:solidFill>
                <a:latin typeface="メイリオ" panose="020B0604030504040204" pitchFamily="50" charset="-128"/>
                <a:ea typeface="メイリオ" panose="020B0604030504040204" pitchFamily="50" charset="-128"/>
              </a:rPr>
              <a:t>誤って製品を飲んだ・食べたとき</a:t>
            </a:r>
            <a:r>
              <a:rPr lang="en-US" altLang="ja-JP" sz="2000" dirty="0">
                <a:solidFill>
                  <a:schemeClr val="tx1"/>
                </a:solidFill>
                <a:latin typeface="メイリオ" panose="020B0604030504040204" pitchFamily="50" charset="-128"/>
                <a:ea typeface="メイリオ" panose="020B0604030504040204" pitchFamily="50" charset="-128"/>
              </a:rPr>
              <a:t>)</a:t>
            </a:r>
          </a:p>
          <a:p>
            <a:pPr lvl="1"/>
            <a:r>
              <a:rPr lang="ja-JP" altLang="en-US" sz="20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「製品を安心してお使いいただくために」</a:t>
            </a:r>
            <a:r>
              <a:rPr lang="en-US" altLang="ja-JP" sz="2000" dirty="0">
                <a:solidFill>
                  <a:schemeClr val="tx1"/>
                </a:solidFill>
                <a:latin typeface="メイリオ" panose="020B0604030504040204" pitchFamily="50" charset="-128"/>
                <a:ea typeface="メイリオ" panose="020B0604030504040204" pitchFamily="50" charset="-128"/>
              </a:rPr>
              <a:t>(</a:t>
            </a:r>
            <a:r>
              <a:rPr lang="ja-JP" altLang="en-US" sz="2000" dirty="0">
                <a:solidFill>
                  <a:schemeClr val="tx1"/>
                </a:solidFill>
                <a:latin typeface="メイリオ" panose="020B0604030504040204" pitchFamily="50" charset="-128"/>
                <a:ea typeface="メイリオ" panose="020B0604030504040204" pitchFamily="50" charset="-128"/>
              </a:rPr>
              <a:t>例</a:t>
            </a:r>
            <a:r>
              <a:rPr lang="en-US" altLang="ja-JP" sz="2000" dirty="0">
                <a:solidFill>
                  <a:schemeClr val="tx1"/>
                </a:solidFill>
                <a:latin typeface="メイリオ" panose="020B0604030504040204" pitchFamily="50" charset="-128"/>
                <a:ea typeface="メイリオ" panose="020B0604030504040204" pitchFamily="50" charset="-128"/>
              </a:rPr>
              <a:t>:</a:t>
            </a:r>
            <a:r>
              <a:rPr lang="ja-JP" altLang="en-US" sz="2000" dirty="0">
                <a:solidFill>
                  <a:schemeClr val="tx1"/>
                </a:solidFill>
                <a:latin typeface="メイリオ" panose="020B0604030504040204" pitchFamily="50" charset="-128"/>
                <a:ea typeface="メイリオ" panose="020B0604030504040204" pitchFamily="50" charset="-128"/>
              </a:rPr>
              <a:t>ヘアカラーでかぶれたら？</a:t>
            </a:r>
            <a:r>
              <a:rPr lang="en-US" altLang="ja-JP" sz="2000" dirty="0">
                <a:solidFill>
                  <a:schemeClr val="tx1"/>
                </a:solidFill>
                <a:latin typeface="メイリオ" panose="020B0604030504040204" pitchFamily="50" charset="-128"/>
                <a:ea typeface="メイリオ" panose="020B0604030504040204" pitchFamily="50" charset="-128"/>
              </a:rPr>
              <a:t>,</a:t>
            </a:r>
            <a:r>
              <a:rPr lang="ja-JP" altLang="en-US" sz="2000" dirty="0">
                <a:solidFill>
                  <a:schemeClr val="tx1"/>
                </a:solidFill>
                <a:latin typeface="メイリオ" panose="020B0604030504040204" pitchFamily="50" charset="-128"/>
                <a:ea typeface="メイリオ" panose="020B0604030504040204" pitchFamily="50" charset="-128"/>
              </a:rPr>
              <a:t>塩素系漂白剤（混ぜるな危険）</a:t>
            </a:r>
            <a:r>
              <a:rPr lang="en-US" altLang="ja-JP" sz="2000" dirty="0">
                <a:solidFill>
                  <a:schemeClr val="tx1"/>
                </a:solidFill>
                <a:latin typeface="メイリオ" panose="020B0604030504040204" pitchFamily="50" charset="-128"/>
                <a:ea typeface="メイリオ" panose="020B0604030504040204" pitchFamily="50" charset="-128"/>
              </a:rPr>
              <a:t>,</a:t>
            </a:r>
            <a:r>
              <a:rPr lang="ja-JP" altLang="en-US" sz="2000" dirty="0">
                <a:solidFill>
                  <a:schemeClr val="tx1"/>
                </a:solidFill>
                <a:latin typeface="メイリオ" panose="020B0604030504040204" pitchFamily="50" charset="-128"/>
                <a:ea typeface="メイリオ" panose="020B0604030504040204" pitchFamily="50" charset="-128"/>
              </a:rPr>
              <a:t>エアゾールの引火・爆発防止</a:t>
            </a:r>
            <a:r>
              <a:rPr lang="en-US" altLang="ja-JP" sz="2000" dirty="0">
                <a:solidFill>
                  <a:schemeClr val="tx1"/>
                </a:solidFill>
                <a:latin typeface="メイリオ" panose="020B0604030504040204" pitchFamily="50" charset="-128"/>
                <a:ea typeface="メイリオ" panose="020B0604030504040204" pitchFamily="50" charset="-128"/>
              </a:rPr>
              <a:t>)</a:t>
            </a:r>
          </a:p>
          <a:p>
            <a:pPr lvl="2"/>
            <a:endParaRPr lang="en-US" altLang="ja-JP" sz="2000" dirty="0">
              <a:latin typeface="メイリオ" panose="020B0604030504040204" pitchFamily="50" charset="-128"/>
              <a:ea typeface="メイリオ" panose="020B0604030504040204" pitchFamily="50" charset="-128"/>
            </a:endParaRPr>
          </a:p>
          <a:p>
            <a:pPr lvl="2"/>
            <a:endParaRPr lang="en-US" altLang="ja-JP" sz="2000" dirty="0">
              <a:latin typeface="メイリオ" panose="020B0604030504040204" pitchFamily="50" charset="-128"/>
              <a:ea typeface="メイリオ" panose="020B0604030504040204" pitchFamily="50" charset="-128"/>
            </a:endParaRPr>
          </a:p>
          <a:p>
            <a:pPr lvl="1"/>
            <a:endParaRPr lang="en-US" altLang="ja-JP" sz="2000" dirty="0">
              <a:latin typeface="メイリオ" panose="020B0604030504040204" pitchFamily="50" charset="-128"/>
              <a:ea typeface="メイリオ" panose="020B0604030504040204" pitchFamily="50" charset="-128"/>
            </a:endParaRPr>
          </a:p>
          <a:p>
            <a:pPr lvl="1"/>
            <a:endParaRPr lang="en-US" altLang="ja-JP" sz="2000"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p:txBody>
      </p:sp>
      <p:sp>
        <p:nvSpPr>
          <p:cNvPr id="4" name="フッター プレースホルダー 3"/>
          <p:cNvSpPr>
            <a:spLocks noGrp="1"/>
          </p:cNvSpPr>
          <p:nvPr>
            <p:ph type="ftr" sz="quarter" idx="11"/>
          </p:nvPr>
        </p:nvSpPr>
        <p:spPr/>
        <p:txBody>
          <a:bodyPr/>
          <a:lstStyle/>
          <a:p>
            <a:r>
              <a:rPr lang="en-US" altLang="zh-TW"/>
              <a:t>2016</a:t>
            </a:r>
            <a:r>
              <a:rPr lang="zh-TW" altLang="en-US"/>
              <a:t>年</a:t>
            </a:r>
            <a:r>
              <a:rPr lang="en-US" altLang="zh-TW"/>
              <a:t>6</a:t>
            </a:r>
            <a:r>
              <a:rPr lang="zh-TW" altLang="en-US"/>
              <a:t>月</a:t>
            </a:r>
            <a:r>
              <a:rPr lang="en-US" altLang="zh-TW"/>
              <a:t>10</a:t>
            </a:r>
            <a:r>
              <a:rPr lang="zh-TW" altLang="en-US"/>
              <a:t>日山梨大学「消費生活論」</a:t>
            </a:r>
            <a:endParaRPr lang="en-US" dirty="0"/>
          </a:p>
        </p:txBody>
      </p:sp>
      <p:sp>
        <p:nvSpPr>
          <p:cNvPr id="5" name="スライド番号プレースホルダー 4"/>
          <p:cNvSpPr>
            <a:spLocks noGrp="1"/>
          </p:cNvSpPr>
          <p:nvPr>
            <p:ph type="sldNum" sz="quarter" idx="12"/>
          </p:nvPr>
        </p:nvSpPr>
        <p:spPr/>
        <p:txBody>
          <a:bodyPr/>
          <a:lstStyle/>
          <a:p>
            <a:fld id="{629637A9-119A-49DA-BD12-AAC58B377D80}" type="slidenum">
              <a:rPr lang="en-US" smtClean="0"/>
              <a:t>16</a:t>
            </a:fld>
            <a:endParaRPr lang="en-US" dirty="0"/>
          </a:p>
        </p:txBody>
      </p:sp>
    </p:spTree>
    <p:extLst>
      <p:ext uri="{BB962C8B-B14F-4D97-AF65-F5344CB8AC3E}">
        <p14:creationId xmlns:p14="http://schemas.microsoft.com/office/powerpoint/2010/main" val="3730888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78652"/>
            <a:ext cx="10058400" cy="1450757"/>
          </a:xfrm>
        </p:spPr>
        <p:txBody>
          <a:bodyPr>
            <a:normAutofit/>
          </a:bodyPr>
          <a:lstStyle/>
          <a:p>
            <a:r>
              <a:rPr lang="ja-JP" altLang="en-US" sz="3200" dirty="0">
                <a:solidFill>
                  <a:schemeClr val="tx1"/>
                </a:solidFill>
                <a:latin typeface="メイリオ" panose="020B0604030504040204" pitchFamily="50" charset="-128"/>
                <a:ea typeface="メイリオ" panose="020B0604030504040204" pitchFamily="50" charset="-128"/>
              </a:rPr>
              <a:t>５．消費者の消費者志向経営への関与</a:t>
            </a:r>
            <a:endParaRPr kumimoji="1" lang="ja-JP" altLang="en-US" sz="3200" dirty="0">
              <a:solidFill>
                <a:schemeClr val="tx1"/>
              </a:solidFill>
            </a:endParaRPr>
          </a:p>
        </p:txBody>
      </p:sp>
      <p:sp>
        <p:nvSpPr>
          <p:cNvPr id="3" name="コンテンツ プレースホルダー 2"/>
          <p:cNvSpPr>
            <a:spLocks noGrp="1"/>
          </p:cNvSpPr>
          <p:nvPr>
            <p:ph idx="1"/>
          </p:nvPr>
        </p:nvSpPr>
        <p:spPr>
          <a:xfrm>
            <a:off x="1097280" y="1804947"/>
            <a:ext cx="10058400" cy="4654838"/>
          </a:xfrm>
        </p:spPr>
        <p:txBody>
          <a:bodyPr>
            <a:normAutofit fontScale="92500" lnSpcReduction="20000"/>
          </a:bodyPr>
          <a:lstStyle/>
          <a:p>
            <a:r>
              <a:rPr kumimoji="1" lang="ja-JP" altLang="en-US" sz="2200" dirty="0">
                <a:solidFill>
                  <a:schemeClr val="tx1"/>
                </a:solidFill>
                <a:latin typeface="メイリオ" panose="020B0604030504040204" pitchFamily="50" charset="-128"/>
                <a:ea typeface="メイリオ" panose="020B0604030504040204" pitchFamily="50" charset="-128"/>
              </a:rPr>
              <a:t>消費者から相談・苦情</a:t>
            </a:r>
            <a:endParaRPr kumimoji="1" lang="en-US" altLang="ja-JP" sz="2200" dirty="0">
              <a:solidFill>
                <a:schemeClr val="tx1"/>
              </a:solidFill>
              <a:latin typeface="メイリオ" panose="020B0604030504040204" pitchFamily="50" charset="-128"/>
              <a:ea typeface="メイリオ" panose="020B0604030504040204" pitchFamily="50" charset="-128"/>
            </a:endParaRPr>
          </a:p>
          <a:p>
            <a:pPr lvl="1"/>
            <a:r>
              <a:rPr lang="ja-JP" altLang="en-US" dirty="0">
                <a:solidFill>
                  <a:schemeClr val="tx1"/>
                </a:solidFill>
                <a:latin typeface="メイリオ" panose="020B0604030504040204" pitchFamily="50" charset="-128"/>
                <a:ea typeface="メイリオ" panose="020B0604030504040204" pitchFamily="50" charset="-128"/>
              </a:rPr>
              <a:t>お客様窓口</a:t>
            </a:r>
            <a:endParaRPr lang="en-US" altLang="ja-JP" dirty="0">
              <a:solidFill>
                <a:schemeClr val="tx1"/>
              </a:solidFill>
              <a:latin typeface="メイリオ" panose="020B0604030504040204" pitchFamily="50" charset="-128"/>
              <a:ea typeface="メイリオ" panose="020B0604030504040204" pitchFamily="50" charset="-128"/>
            </a:endParaRPr>
          </a:p>
          <a:p>
            <a:r>
              <a:rPr kumimoji="1" lang="ja-JP" altLang="en-US" sz="2200" dirty="0">
                <a:solidFill>
                  <a:schemeClr val="tx1"/>
                </a:solidFill>
                <a:latin typeface="メイリオ" panose="020B0604030504040204" pitchFamily="50" charset="-128"/>
                <a:ea typeface="メイリオ" panose="020B0604030504040204" pitchFamily="50" charset="-128"/>
              </a:rPr>
              <a:t>消費者参画</a:t>
            </a:r>
            <a:endParaRPr kumimoji="1" lang="en-US" altLang="ja-JP" sz="2200" dirty="0">
              <a:solidFill>
                <a:schemeClr val="tx1"/>
              </a:solidFill>
              <a:latin typeface="メイリオ" panose="020B0604030504040204" pitchFamily="50" charset="-128"/>
              <a:ea typeface="メイリオ" panose="020B0604030504040204" pitchFamily="50" charset="-128"/>
            </a:endParaRPr>
          </a:p>
          <a:p>
            <a:pPr lvl="1"/>
            <a:r>
              <a:rPr lang="ja-JP" altLang="en-US" dirty="0">
                <a:solidFill>
                  <a:schemeClr val="tx1"/>
                </a:solidFill>
                <a:latin typeface="メイリオ" panose="020B0604030504040204" pitchFamily="50" charset="-128"/>
                <a:ea typeface="メイリオ" panose="020B0604030504040204" pitchFamily="50" charset="-128"/>
              </a:rPr>
              <a:t>工場見学</a:t>
            </a:r>
            <a:endParaRPr lang="en-US" altLang="ja-JP" dirty="0">
              <a:solidFill>
                <a:schemeClr val="tx1"/>
              </a:solidFill>
              <a:latin typeface="メイリオ" panose="020B0604030504040204" pitchFamily="50" charset="-128"/>
              <a:ea typeface="メイリオ" panose="020B0604030504040204" pitchFamily="50" charset="-128"/>
            </a:endParaRPr>
          </a:p>
          <a:p>
            <a:pPr lvl="1"/>
            <a:r>
              <a:rPr lang="ja-JP" altLang="en-US" dirty="0">
                <a:solidFill>
                  <a:schemeClr val="tx1"/>
                </a:solidFill>
                <a:latin typeface="メイリオ" panose="020B0604030504040204" pitchFamily="50" charset="-128"/>
                <a:ea typeface="メイリオ" panose="020B0604030504040204" pitchFamily="50" charset="-128"/>
              </a:rPr>
              <a:t>モニター</a:t>
            </a:r>
            <a:r>
              <a:rPr lang="en-US" altLang="ja-JP" dirty="0">
                <a:solidFill>
                  <a:schemeClr val="tx1"/>
                </a:solidFill>
                <a:latin typeface="メイリオ" panose="020B0604030504040204" pitchFamily="50" charset="-128"/>
                <a:ea typeface="メイリオ" panose="020B0604030504040204" pitchFamily="50" charset="-128"/>
              </a:rPr>
              <a:t>(</a:t>
            </a:r>
            <a:r>
              <a:rPr lang="ja-JP" altLang="en-US" dirty="0">
                <a:solidFill>
                  <a:schemeClr val="tx1"/>
                </a:solidFill>
                <a:latin typeface="メイリオ" panose="020B0604030504040204" pitchFamily="50" charset="-128"/>
                <a:ea typeface="メイリオ" panose="020B0604030504040204" pitchFamily="50" charset="-128"/>
              </a:rPr>
              <a:t>商品・消費者向け文書の評価など）</a:t>
            </a:r>
            <a:endParaRPr lang="en-US" altLang="ja-JP" dirty="0">
              <a:solidFill>
                <a:schemeClr val="tx1"/>
              </a:solidFill>
              <a:latin typeface="メイリオ" panose="020B0604030504040204" pitchFamily="50" charset="-128"/>
              <a:ea typeface="メイリオ" panose="020B0604030504040204" pitchFamily="50" charset="-128"/>
            </a:endParaRPr>
          </a:p>
          <a:p>
            <a:r>
              <a:rPr lang="ja-JP" altLang="en-US" sz="2200" dirty="0">
                <a:solidFill>
                  <a:schemeClr val="tx1"/>
                </a:solidFill>
                <a:latin typeface="メイリオ" panose="020B0604030504040204" pitchFamily="50" charset="-128"/>
                <a:ea typeface="メイリオ" panose="020B0604030504040204" pitchFamily="50" charset="-128"/>
              </a:rPr>
              <a:t>委員会への消費者代表参加</a:t>
            </a:r>
            <a:endParaRPr lang="en-US" altLang="ja-JP" sz="2200" dirty="0">
              <a:solidFill>
                <a:schemeClr val="tx1"/>
              </a:solidFill>
              <a:latin typeface="メイリオ" panose="020B0604030504040204" pitchFamily="50" charset="-128"/>
              <a:ea typeface="メイリオ" panose="020B0604030504040204" pitchFamily="50" charset="-128"/>
            </a:endParaRPr>
          </a:p>
          <a:p>
            <a:pPr lvl="1"/>
            <a:r>
              <a:rPr lang="ja-JP" altLang="en-US" sz="1900" dirty="0">
                <a:solidFill>
                  <a:schemeClr val="tx1"/>
                </a:solidFill>
                <a:latin typeface="メイリオ" panose="020B0604030504040204" pitchFamily="50" charset="-128"/>
                <a:ea typeface="メイリオ" panose="020B0604030504040204" pitchFamily="50" charset="-128"/>
              </a:rPr>
              <a:t>三井住友海上の場合・・・支払審査会への「消費者代表」の参加</a:t>
            </a:r>
            <a:endParaRPr lang="en-US" altLang="ja-JP" sz="1900" dirty="0">
              <a:solidFill>
                <a:schemeClr val="tx1"/>
              </a:solidFill>
              <a:latin typeface="メイリオ" panose="020B0604030504040204" pitchFamily="50" charset="-128"/>
              <a:ea typeface="メイリオ" panose="020B0604030504040204" pitchFamily="50" charset="-128"/>
            </a:endParaRPr>
          </a:p>
          <a:p>
            <a:pPr lvl="1"/>
            <a:r>
              <a:rPr lang="ja-JP" altLang="en-US" sz="1900" dirty="0">
                <a:solidFill>
                  <a:schemeClr val="tx1"/>
                </a:solidFill>
                <a:latin typeface="メイリオ" panose="020B0604030504040204" pitchFamily="50" charset="-128"/>
                <a:ea typeface="メイリオ" panose="020B0604030504040204" pitchFamily="50" charset="-128"/>
              </a:rPr>
              <a:t>あいおいニッセイ同和の場合・・・業務品質向上委員会等に消費者問題の専門家の参加</a:t>
            </a:r>
            <a:endParaRPr lang="en-US" altLang="ja-JP" sz="1900" dirty="0">
              <a:solidFill>
                <a:schemeClr val="tx1"/>
              </a:solidFill>
              <a:latin typeface="メイリオ" panose="020B0604030504040204" pitchFamily="50" charset="-128"/>
              <a:ea typeface="メイリオ" panose="020B0604030504040204" pitchFamily="50" charset="-128"/>
            </a:endParaRPr>
          </a:p>
          <a:p>
            <a:pPr lvl="1"/>
            <a:r>
              <a:rPr lang="ja-JP" altLang="en-US" sz="1900" dirty="0">
                <a:solidFill>
                  <a:schemeClr val="tx1"/>
                </a:solidFill>
                <a:latin typeface="メイリオ" panose="020B0604030504040204" pitchFamily="50" charset="-128"/>
                <a:ea typeface="メイリオ" panose="020B0604030504040204" pitchFamily="50" charset="-128"/>
              </a:rPr>
              <a:t>三菱</a:t>
            </a:r>
            <a:r>
              <a:rPr lang="en-US" altLang="ja-JP" sz="1900" dirty="0">
                <a:solidFill>
                  <a:schemeClr val="tx1"/>
                </a:solidFill>
                <a:latin typeface="メイリオ" panose="020B0604030504040204" pitchFamily="50" charset="-128"/>
                <a:ea typeface="メイリオ" panose="020B0604030504040204" pitchFamily="50" charset="-128"/>
              </a:rPr>
              <a:t>UFJ</a:t>
            </a:r>
            <a:r>
              <a:rPr lang="ja-JP" altLang="en-US" sz="1900" dirty="0">
                <a:solidFill>
                  <a:schemeClr val="tx1"/>
                </a:solidFill>
                <a:latin typeface="メイリオ" panose="020B0604030504040204" pitchFamily="50" charset="-128"/>
                <a:ea typeface="メイリオ" panose="020B0604030504040204" pitchFamily="50" charset="-128"/>
              </a:rPr>
              <a:t>ニコスの場合・・・コンプライアンス専門委員会への「消費者代表」の参加</a:t>
            </a:r>
            <a:endParaRPr lang="en-US" altLang="ja-JP" sz="1900" dirty="0">
              <a:solidFill>
                <a:schemeClr val="tx1"/>
              </a:solidFill>
              <a:latin typeface="メイリオ" panose="020B0604030504040204" pitchFamily="50" charset="-128"/>
              <a:ea typeface="メイリオ" panose="020B0604030504040204" pitchFamily="50" charset="-128"/>
            </a:endParaRPr>
          </a:p>
          <a:p>
            <a:pPr lvl="1"/>
            <a:r>
              <a:rPr lang="ja-JP" altLang="en-US" sz="1900" dirty="0">
                <a:solidFill>
                  <a:schemeClr val="tx1"/>
                </a:solidFill>
                <a:latin typeface="メイリオ" panose="020B0604030504040204" pitchFamily="50" charset="-128"/>
                <a:ea typeface="メイリオ" panose="020B0604030504040204" pitchFamily="50" charset="-128"/>
              </a:rPr>
              <a:t>雪印メグミルクの場合・・・企業倫理委員会への多数の消費者代表の参加</a:t>
            </a:r>
            <a:endParaRPr lang="en-US" altLang="ja-JP" sz="1900" dirty="0">
              <a:solidFill>
                <a:schemeClr val="tx1"/>
              </a:solidFill>
              <a:latin typeface="メイリオ" panose="020B0604030504040204" pitchFamily="50" charset="-128"/>
              <a:ea typeface="メイリオ" panose="020B0604030504040204" pitchFamily="50" charset="-128"/>
            </a:endParaRPr>
          </a:p>
          <a:p>
            <a:r>
              <a:rPr lang="ja-JP" altLang="en-US" sz="2200" dirty="0">
                <a:solidFill>
                  <a:schemeClr val="tx1"/>
                </a:solidFill>
                <a:latin typeface="メイリオ" panose="020B0604030504040204" pitchFamily="50" charset="-128"/>
                <a:ea typeface="メイリオ" panose="020B0604030504040204" pitchFamily="50" charset="-128"/>
              </a:rPr>
              <a:t>ＣＳＲへの消費者代表の参加</a:t>
            </a:r>
            <a:endParaRPr lang="en-US" altLang="ja-JP" sz="2200" dirty="0">
              <a:solidFill>
                <a:schemeClr val="tx1"/>
              </a:solidFill>
              <a:latin typeface="メイリオ" panose="020B0604030504040204" pitchFamily="50" charset="-128"/>
              <a:ea typeface="メイリオ" panose="020B0604030504040204" pitchFamily="50" charset="-128"/>
            </a:endParaRPr>
          </a:p>
          <a:p>
            <a:pPr lvl="1"/>
            <a:r>
              <a:rPr lang="en-US" altLang="ja-JP" sz="1900" dirty="0">
                <a:solidFill>
                  <a:schemeClr val="tx1"/>
                </a:solidFill>
                <a:latin typeface="メイリオ" panose="020B0604030504040204" pitchFamily="50" charset="-128"/>
                <a:ea typeface="メイリオ" panose="020B0604030504040204" pitchFamily="50" charset="-128"/>
              </a:rPr>
              <a:t>CSR</a:t>
            </a:r>
            <a:r>
              <a:rPr lang="ja-JP" altLang="en-US" sz="1900" dirty="0">
                <a:solidFill>
                  <a:schemeClr val="tx1"/>
                </a:solidFill>
                <a:latin typeface="メイリオ" panose="020B0604030504040204" pitchFamily="50" charset="-128"/>
                <a:ea typeface="メイリオ" panose="020B0604030504040204" pitchFamily="50" charset="-128"/>
              </a:rPr>
              <a:t>ダイアログ</a:t>
            </a:r>
            <a:r>
              <a:rPr lang="en-US" altLang="ja-JP" sz="1900" dirty="0">
                <a:solidFill>
                  <a:schemeClr val="tx1"/>
                </a:solidFill>
                <a:latin typeface="メイリオ" panose="020B0604030504040204" pitchFamily="50" charset="-128"/>
                <a:ea typeface="メイリオ" panose="020B0604030504040204" pitchFamily="50" charset="-128"/>
              </a:rPr>
              <a:t>(</a:t>
            </a:r>
            <a:r>
              <a:rPr lang="ja-JP" altLang="en-US" sz="1900" dirty="0">
                <a:solidFill>
                  <a:schemeClr val="tx1"/>
                </a:solidFill>
                <a:latin typeface="メイリオ" panose="020B0604030504040204" pitchFamily="50" charset="-128"/>
                <a:ea typeface="メイリオ" panose="020B0604030504040204" pitchFamily="50" charset="-128"/>
              </a:rPr>
              <a:t>対話）や第三者意見への消費者代表の参加</a:t>
            </a:r>
            <a:endParaRPr lang="en-US" altLang="ja-JP" sz="1900" dirty="0">
              <a:solidFill>
                <a:schemeClr val="tx1"/>
              </a:solidFill>
              <a:latin typeface="メイリオ" panose="020B0604030504040204" pitchFamily="50" charset="-128"/>
              <a:ea typeface="メイリオ" panose="020B0604030504040204" pitchFamily="50" charset="-128"/>
            </a:endParaRPr>
          </a:p>
          <a:p>
            <a:r>
              <a:rPr kumimoji="1" lang="ja-JP" altLang="en-US" sz="2200" dirty="0">
                <a:solidFill>
                  <a:schemeClr val="tx1"/>
                </a:solidFill>
                <a:latin typeface="メイリオ" panose="020B0604030504040204" pitchFamily="50" charset="-128"/>
                <a:ea typeface="メイリオ" panose="020B0604030504040204" pitchFamily="50" charset="-128"/>
              </a:rPr>
              <a:t>不祥事の際の第三者委員会に消費者代表の参加</a:t>
            </a:r>
            <a:endParaRPr kumimoji="1" lang="en-US" altLang="ja-JP" sz="2200" dirty="0">
              <a:solidFill>
                <a:schemeClr val="tx1"/>
              </a:solidFill>
              <a:latin typeface="メイリオ" panose="020B0604030504040204" pitchFamily="50" charset="-128"/>
              <a:ea typeface="メイリオ" panose="020B0604030504040204" pitchFamily="50" charset="-128"/>
            </a:endParaRPr>
          </a:p>
          <a:p>
            <a:pPr lvl="1"/>
            <a:r>
              <a:rPr lang="ja-JP" altLang="en-US" sz="1900" dirty="0">
                <a:solidFill>
                  <a:schemeClr val="tx1"/>
                </a:solidFill>
                <a:latin typeface="メイリオ" panose="020B0604030504040204" pitchFamily="50" charset="-128"/>
                <a:ea typeface="メイリオ" panose="020B0604030504040204" pitchFamily="50" charset="-128"/>
              </a:rPr>
              <a:t>マルハニチロの場合・・・アクリフーズの農薬混入事件「第三者検証委員会」</a:t>
            </a:r>
            <a:endParaRPr lang="en-US" altLang="ja-JP" sz="1900" dirty="0">
              <a:solidFill>
                <a:schemeClr val="tx1"/>
              </a:solidFill>
              <a:latin typeface="メイリオ" panose="020B0604030504040204" pitchFamily="50" charset="-128"/>
              <a:ea typeface="メイリオ" panose="020B0604030504040204" pitchFamily="50" charset="-128"/>
            </a:endParaRPr>
          </a:p>
          <a:p>
            <a:pPr lvl="1"/>
            <a:r>
              <a:rPr lang="ja-JP" altLang="en-US" sz="2100" dirty="0">
                <a:solidFill>
                  <a:schemeClr val="tx1"/>
                </a:solidFill>
                <a:latin typeface="メイリオ" panose="020B0604030504040204" pitchFamily="50" charset="-128"/>
                <a:ea typeface="メイリオ" panose="020B0604030504040204" pitchFamily="50" charset="-128"/>
              </a:rPr>
              <a:t>マクドナルドの場合・・・</a:t>
            </a:r>
            <a:r>
              <a:rPr lang="ja-JP" altLang="en-US" sz="2200" dirty="0">
                <a:solidFill>
                  <a:schemeClr val="tx1"/>
                </a:solidFill>
                <a:latin typeface="メイリオ" panose="020B0604030504040204" pitchFamily="50" charset="-128"/>
                <a:ea typeface="メイリオ" panose="020B0604030504040204" pitchFamily="50" charset="-128"/>
              </a:rPr>
              <a:t>異物混入問題「お客様対応プロセス・タスクフォース」</a:t>
            </a:r>
            <a:endParaRPr lang="en-US" altLang="ja-JP" sz="2200" dirty="0">
              <a:solidFill>
                <a:schemeClr val="tx1"/>
              </a:solidFill>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p:txBody>
      </p:sp>
      <p:sp>
        <p:nvSpPr>
          <p:cNvPr id="4" name="フッター プレースホルダー 3"/>
          <p:cNvSpPr>
            <a:spLocks noGrp="1"/>
          </p:cNvSpPr>
          <p:nvPr>
            <p:ph type="ftr" sz="quarter" idx="11"/>
          </p:nvPr>
        </p:nvSpPr>
        <p:spPr/>
        <p:txBody>
          <a:bodyPr/>
          <a:lstStyle/>
          <a:p>
            <a:r>
              <a:rPr lang="en-US" altLang="zh-TW"/>
              <a:t>2016</a:t>
            </a:r>
            <a:r>
              <a:rPr lang="zh-TW" altLang="en-US"/>
              <a:t>年</a:t>
            </a:r>
            <a:r>
              <a:rPr lang="en-US" altLang="zh-TW"/>
              <a:t>6</a:t>
            </a:r>
            <a:r>
              <a:rPr lang="zh-TW" altLang="en-US"/>
              <a:t>月</a:t>
            </a:r>
            <a:r>
              <a:rPr lang="en-US" altLang="zh-TW"/>
              <a:t>10</a:t>
            </a:r>
            <a:r>
              <a:rPr lang="zh-TW" altLang="en-US"/>
              <a:t>日山梨大学「消費生活論」</a:t>
            </a:r>
            <a:endParaRPr lang="en-US" dirty="0"/>
          </a:p>
        </p:txBody>
      </p:sp>
      <p:sp>
        <p:nvSpPr>
          <p:cNvPr id="5" name="スライド番号プレースホルダー 4"/>
          <p:cNvSpPr>
            <a:spLocks noGrp="1"/>
          </p:cNvSpPr>
          <p:nvPr>
            <p:ph type="sldNum" sz="quarter" idx="12"/>
          </p:nvPr>
        </p:nvSpPr>
        <p:spPr/>
        <p:txBody>
          <a:bodyPr/>
          <a:lstStyle/>
          <a:p>
            <a:fld id="{629637A9-119A-49DA-BD12-AAC58B377D80}" type="slidenum">
              <a:rPr lang="en-US" smtClean="0"/>
              <a:t>17</a:t>
            </a:fld>
            <a:endParaRPr lang="en-US" dirty="0"/>
          </a:p>
        </p:txBody>
      </p:sp>
      <p:sp>
        <p:nvSpPr>
          <p:cNvPr id="6" name="円形吹き出し 5"/>
          <p:cNvSpPr/>
          <p:nvPr/>
        </p:nvSpPr>
        <p:spPr>
          <a:xfrm>
            <a:off x="4717655" y="1729410"/>
            <a:ext cx="5182803" cy="771030"/>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rPr>
              <a:t>個人の問題解決とともに、他の消費者の被害の未然・拡大防止へ</a:t>
            </a:r>
          </a:p>
        </p:txBody>
      </p:sp>
    </p:spTree>
    <p:extLst>
      <p:ext uri="{BB962C8B-B14F-4D97-AF65-F5344CB8AC3E}">
        <p14:creationId xmlns:p14="http://schemas.microsoft.com/office/powerpoint/2010/main" val="15175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a:solidFill>
                  <a:schemeClr val="tx1"/>
                </a:solidFill>
                <a:latin typeface="メイリオ" panose="020B0604030504040204" pitchFamily="50" charset="-128"/>
                <a:ea typeface="メイリオ" panose="020B0604030504040204" pitchFamily="50" charset="-128"/>
              </a:rPr>
              <a:t>６．高まる事業者と消費者の連携協働へ</a:t>
            </a:r>
          </a:p>
        </p:txBody>
      </p:sp>
      <p:sp>
        <p:nvSpPr>
          <p:cNvPr id="3" name="コンテンツ プレースホルダー 2"/>
          <p:cNvSpPr>
            <a:spLocks noGrp="1"/>
          </p:cNvSpPr>
          <p:nvPr>
            <p:ph idx="1"/>
          </p:nvPr>
        </p:nvSpPr>
        <p:spPr/>
        <p:txBody>
          <a:bodyPr>
            <a:normAutofit/>
          </a:bodyPr>
          <a:lstStyle/>
          <a:p>
            <a:r>
              <a:rPr lang="ja-JP" altLang="en-US" sz="2200" dirty="0">
                <a:solidFill>
                  <a:schemeClr val="tx1"/>
                </a:solidFill>
                <a:latin typeface="メイリオ" panose="020B0604030504040204" pitchFamily="50" charset="-128"/>
                <a:ea typeface="メイリオ" panose="020B0604030504040204" pitchFamily="50" charset="-128"/>
              </a:rPr>
              <a:t>消費者庁「消費者基本計画」</a:t>
            </a:r>
            <a:r>
              <a:rPr lang="en-US" altLang="ja-JP" sz="2200" dirty="0">
                <a:solidFill>
                  <a:schemeClr val="tx1"/>
                </a:solidFill>
                <a:latin typeface="メイリオ" panose="020B0604030504040204" pitchFamily="50" charset="-128"/>
                <a:ea typeface="メイリオ" panose="020B0604030504040204" pitchFamily="50" charset="-128"/>
              </a:rPr>
              <a:t>(2015</a:t>
            </a:r>
            <a:r>
              <a:rPr lang="ja-JP" altLang="en-US" sz="2200" dirty="0">
                <a:solidFill>
                  <a:schemeClr val="tx1"/>
                </a:solidFill>
                <a:latin typeface="メイリオ" panose="020B0604030504040204" pitchFamily="50" charset="-128"/>
                <a:ea typeface="メイリオ" panose="020B0604030504040204" pitchFamily="50" charset="-128"/>
              </a:rPr>
              <a:t>年）</a:t>
            </a:r>
            <a:endParaRPr lang="en-US" altLang="ja-JP" sz="2200" dirty="0">
              <a:solidFill>
                <a:schemeClr val="tx1"/>
              </a:solidFill>
              <a:latin typeface="メイリオ" panose="020B0604030504040204" pitchFamily="50" charset="-128"/>
              <a:ea typeface="メイリオ" panose="020B0604030504040204" pitchFamily="50" charset="-128"/>
            </a:endParaRPr>
          </a:p>
          <a:p>
            <a:pPr lvl="1"/>
            <a:r>
              <a:rPr kumimoji="1" lang="ja-JP" altLang="en-US" sz="2200" dirty="0">
                <a:solidFill>
                  <a:schemeClr val="tx1"/>
                </a:solidFill>
                <a:latin typeface="メイリオ" panose="020B0604030504040204" pitchFamily="50" charset="-128"/>
                <a:ea typeface="メイリオ" panose="020B0604030504040204" pitchFamily="50" charset="-128"/>
              </a:rPr>
              <a:t>目指すべき姿</a:t>
            </a:r>
            <a:endParaRPr kumimoji="1" lang="en-US" altLang="ja-JP" sz="2200" dirty="0">
              <a:solidFill>
                <a:schemeClr val="tx1"/>
              </a:solidFill>
              <a:latin typeface="メイリオ" panose="020B0604030504040204" pitchFamily="50" charset="-128"/>
              <a:ea typeface="メイリオ" panose="020B0604030504040204" pitchFamily="50" charset="-128"/>
            </a:endParaRPr>
          </a:p>
          <a:p>
            <a:pPr lvl="2"/>
            <a:r>
              <a:rPr lang="ja-JP" altLang="en-US" sz="1800" dirty="0">
                <a:solidFill>
                  <a:schemeClr val="tx1"/>
                </a:solidFill>
                <a:latin typeface="メイリオ" panose="020B0604030504040204" pitchFamily="50" charset="-128"/>
                <a:ea typeface="メイリオ" panose="020B0604030504040204" pitchFamily="50" charset="-128"/>
              </a:rPr>
              <a:t>●消費者の権利が尊重され、安全な商品・ サービスを安心して消費できる</a:t>
            </a:r>
            <a:endParaRPr lang="en-US" altLang="ja-JP" sz="1800" dirty="0">
              <a:solidFill>
                <a:schemeClr val="tx1"/>
              </a:solidFill>
              <a:latin typeface="メイリオ" panose="020B0604030504040204" pitchFamily="50" charset="-128"/>
              <a:ea typeface="メイリオ" panose="020B0604030504040204" pitchFamily="50" charset="-128"/>
            </a:endParaRPr>
          </a:p>
          <a:p>
            <a:pPr lvl="2"/>
            <a:r>
              <a:rPr lang="ja-JP" altLang="en-US" sz="1800" dirty="0">
                <a:solidFill>
                  <a:schemeClr val="tx1"/>
                </a:solidFill>
                <a:latin typeface="メイリオ" panose="020B0604030504040204" pitchFamily="50" charset="-128"/>
                <a:ea typeface="メイリオ" panose="020B0604030504040204" pitchFamily="50" charset="-128"/>
              </a:rPr>
              <a:t>●消費の効用・満足度が高まり、豊かな消費生活を営める</a:t>
            </a:r>
            <a:endParaRPr lang="en-US" altLang="ja-JP" sz="1800" dirty="0">
              <a:solidFill>
                <a:schemeClr val="tx1"/>
              </a:solidFill>
              <a:latin typeface="メイリオ" panose="020B0604030504040204" pitchFamily="50" charset="-128"/>
              <a:ea typeface="メイリオ" panose="020B0604030504040204" pitchFamily="50" charset="-128"/>
            </a:endParaRPr>
          </a:p>
          <a:p>
            <a:pPr lvl="2"/>
            <a:r>
              <a:rPr lang="ja-JP" altLang="en-US" sz="1800" dirty="0">
                <a:latin typeface="メイリオ" panose="020B0604030504040204" pitchFamily="50" charset="-128"/>
                <a:ea typeface="メイリオ" panose="020B0604030504040204" pitchFamily="50" charset="-128"/>
              </a:rPr>
              <a:t>●</a:t>
            </a:r>
            <a:r>
              <a:rPr lang="ja-JP" altLang="en-US" sz="18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消費者が、公正で持続可能な社会の形成に 積極的に参画する</a:t>
            </a:r>
            <a:endParaRPr kumimoji="1" lang="en-US" altLang="ja-JP" sz="18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lvl="1"/>
            <a:endParaRPr lang="en-US" altLang="ja-JP" sz="2000" dirty="0">
              <a:latin typeface="メイリオ" panose="020B0604030504040204" pitchFamily="50" charset="-128"/>
              <a:ea typeface="メイリオ" panose="020B0604030504040204" pitchFamily="50" charset="-128"/>
            </a:endParaRPr>
          </a:p>
          <a:p>
            <a:pPr lvl="1"/>
            <a:r>
              <a:rPr lang="en-US" altLang="ja-JP" sz="2000" dirty="0">
                <a:solidFill>
                  <a:schemeClr val="tx1"/>
                </a:solidFill>
                <a:latin typeface="メイリオ" panose="020B0604030504040204" pitchFamily="50" charset="-128"/>
                <a:ea typeface="メイリオ" panose="020B0604030504040204" pitchFamily="50" charset="-128"/>
              </a:rPr>
              <a:t>5</a:t>
            </a:r>
            <a:r>
              <a:rPr lang="ja-JP" altLang="en-US" sz="2000" dirty="0">
                <a:solidFill>
                  <a:schemeClr val="tx1"/>
                </a:solidFill>
                <a:latin typeface="メイリオ" panose="020B0604030504040204" pitchFamily="50" charset="-128"/>
                <a:ea typeface="メイリオ" panose="020B0604030504040204" pitchFamily="50" charset="-128"/>
              </a:rPr>
              <a:t>年間で取組む施策の１つとして</a:t>
            </a:r>
            <a:endParaRPr lang="en-US" altLang="ja-JP" sz="2000" dirty="0">
              <a:solidFill>
                <a:schemeClr val="tx1"/>
              </a:solidFill>
              <a:latin typeface="メイリオ" panose="020B0604030504040204" pitchFamily="50" charset="-128"/>
              <a:ea typeface="メイリオ" panose="020B0604030504040204" pitchFamily="50" charset="-128"/>
            </a:endParaRPr>
          </a:p>
          <a:p>
            <a:pPr lvl="2"/>
            <a:r>
              <a:rPr lang="ja-JP" altLang="en-US" sz="2000" dirty="0">
                <a:solidFill>
                  <a:schemeClr val="tx1"/>
                </a:solidFill>
                <a:latin typeface="メイリオ" panose="020B0604030504040204" pitchFamily="50" charset="-128"/>
                <a:ea typeface="メイリオ" panose="020B0604030504040204" pitchFamily="50" charset="-128"/>
              </a:rPr>
              <a:t>消費者が主役となって 選択・行動できる社会 の形成</a:t>
            </a:r>
            <a:endParaRPr kumimoji="1" lang="en-US" altLang="ja-JP" sz="2000" dirty="0">
              <a:solidFill>
                <a:schemeClr val="tx1"/>
              </a:solidFill>
              <a:latin typeface="メイリオ" panose="020B0604030504040204" pitchFamily="50" charset="-128"/>
              <a:ea typeface="メイリオ" panose="020B0604030504040204" pitchFamily="50" charset="-128"/>
            </a:endParaRPr>
          </a:p>
          <a:p>
            <a:pPr lvl="3"/>
            <a:r>
              <a:rPr kumimoji="1" lang="ja-JP" altLang="en-US" sz="1800" dirty="0">
                <a:solidFill>
                  <a:schemeClr val="tx1"/>
                </a:solidFill>
                <a:latin typeface="メイリオ" panose="020B0604030504040204" pitchFamily="50" charset="-128"/>
                <a:ea typeface="メイリオ" panose="020B0604030504040204" pitchFamily="50" charset="-128"/>
              </a:rPr>
              <a:t>消費者教育の推進</a:t>
            </a:r>
            <a:endParaRPr kumimoji="1" lang="en-US" altLang="ja-JP" sz="1800" dirty="0">
              <a:solidFill>
                <a:schemeClr val="tx1"/>
              </a:solidFill>
              <a:latin typeface="メイリオ" panose="020B0604030504040204" pitchFamily="50" charset="-128"/>
              <a:ea typeface="メイリオ" panose="020B0604030504040204" pitchFamily="50" charset="-128"/>
            </a:endParaRPr>
          </a:p>
          <a:p>
            <a:pPr lvl="3"/>
            <a:r>
              <a:rPr kumimoji="1" lang="ja-JP" altLang="en-US" sz="18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消費者志向経営の促進</a:t>
            </a:r>
            <a:r>
              <a:rPr kumimoji="1" lang="ja-JP" altLang="en-US" sz="1800" dirty="0">
                <a:latin typeface="メイリオ" panose="020B0604030504040204" pitchFamily="50" charset="-128"/>
                <a:ea typeface="メイリオ" panose="020B0604030504040204" pitchFamily="50" charset="-128"/>
              </a:rPr>
              <a:t>　　</a:t>
            </a:r>
            <a:r>
              <a:rPr kumimoji="1" lang="ja-JP" altLang="en-US" sz="1800" dirty="0">
                <a:solidFill>
                  <a:schemeClr val="tx1"/>
                </a:solidFill>
                <a:latin typeface="メイリオ" panose="020B0604030504040204" pitchFamily="50" charset="-128"/>
                <a:ea typeface="メイリオ" panose="020B0604030504040204" pitchFamily="50" charset="-128"/>
              </a:rPr>
              <a:t>など</a:t>
            </a:r>
            <a:endParaRPr kumimoji="1" lang="en-US" altLang="ja-JP" sz="1800" dirty="0">
              <a:solidFill>
                <a:schemeClr val="tx1"/>
              </a:solidFill>
              <a:latin typeface="メイリオ" panose="020B0604030504040204" pitchFamily="50" charset="-128"/>
              <a:ea typeface="メイリオ" panose="020B0604030504040204" pitchFamily="50" charset="-128"/>
            </a:endParaRPr>
          </a:p>
          <a:p>
            <a:endParaRPr kumimoji="1" lang="en-US" altLang="ja-JP" sz="2400" dirty="0">
              <a:latin typeface="メイリオ" panose="020B0604030504040204" pitchFamily="50" charset="-128"/>
              <a:ea typeface="メイリオ" panose="020B0604030504040204" pitchFamily="50" charset="-128"/>
            </a:endParaRPr>
          </a:p>
          <a:p>
            <a:endParaRPr lang="en-US" altLang="ja-JP" sz="2400" dirty="0">
              <a:latin typeface="メイリオ" panose="020B0604030504040204" pitchFamily="50" charset="-128"/>
              <a:ea typeface="メイリオ" panose="020B0604030504040204" pitchFamily="50" charset="-128"/>
            </a:endParaRPr>
          </a:p>
          <a:p>
            <a:endParaRPr kumimoji="1" lang="en-US" altLang="ja-JP" sz="2400" dirty="0">
              <a:latin typeface="メイリオ" panose="020B0604030504040204" pitchFamily="50" charset="-128"/>
              <a:ea typeface="メイリオ" panose="020B0604030504040204" pitchFamily="50" charset="-128"/>
            </a:endParaRPr>
          </a:p>
          <a:p>
            <a:endParaRPr kumimoji="1" lang="en-US" altLang="ja-JP" sz="2400" dirty="0">
              <a:latin typeface="メイリオ" panose="020B0604030504040204" pitchFamily="50" charset="-128"/>
              <a:ea typeface="メイリオ" panose="020B0604030504040204" pitchFamily="50" charset="-128"/>
            </a:endParaRPr>
          </a:p>
          <a:p>
            <a:endParaRPr lang="en-US" altLang="ja-JP" sz="2400" dirty="0">
              <a:latin typeface="メイリオ" panose="020B0604030504040204" pitchFamily="50" charset="-128"/>
              <a:ea typeface="メイリオ" panose="020B0604030504040204" pitchFamily="50" charset="-128"/>
            </a:endParaRPr>
          </a:p>
          <a:p>
            <a:endParaRPr kumimoji="1" lang="ja-JP" altLang="en-US" sz="2400" dirty="0">
              <a:latin typeface="メイリオ" panose="020B0604030504040204" pitchFamily="50" charset="-128"/>
              <a:ea typeface="メイリオ" panose="020B0604030504040204" pitchFamily="50" charset="-128"/>
            </a:endParaRPr>
          </a:p>
        </p:txBody>
      </p:sp>
      <p:sp>
        <p:nvSpPr>
          <p:cNvPr id="4" name="フッター プレースホルダー 3"/>
          <p:cNvSpPr>
            <a:spLocks noGrp="1"/>
          </p:cNvSpPr>
          <p:nvPr>
            <p:ph type="ftr" sz="quarter" idx="11"/>
          </p:nvPr>
        </p:nvSpPr>
        <p:spPr/>
        <p:txBody>
          <a:bodyPr/>
          <a:lstStyle/>
          <a:p>
            <a:r>
              <a:rPr lang="en-US" altLang="zh-TW"/>
              <a:t>2016</a:t>
            </a:r>
            <a:r>
              <a:rPr lang="zh-TW" altLang="en-US"/>
              <a:t>年</a:t>
            </a:r>
            <a:r>
              <a:rPr lang="en-US" altLang="zh-TW"/>
              <a:t>6</a:t>
            </a:r>
            <a:r>
              <a:rPr lang="zh-TW" altLang="en-US"/>
              <a:t>月</a:t>
            </a:r>
            <a:r>
              <a:rPr lang="en-US" altLang="zh-TW"/>
              <a:t>10</a:t>
            </a:r>
            <a:r>
              <a:rPr lang="zh-TW" altLang="en-US"/>
              <a:t>日山梨大学「消費生活論」</a:t>
            </a:r>
            <a:endParaRPr lang="en-US" dirty="0"/>
          </a:p>
        </p:txBody>
      </p:sp>
      <p:sp>
        <p:nvSpPr>
          <p:cNvPr id="5" name="スライド番号プレースホルダー 4"/>
          <p:cNvSpPr>
            <a:spLocks noGrp="1"/>
          </p:cNvSpPr>
          <p:nvPr>
            <p:ph type="sldNum" sz="quarter" idx="12"/>
          </p:nvPr>
        </p:nvSpPr>
        <p:spPr/>
        <p:txBody>
          <a:bodyPr/>
          <a:lstStyle/>
          <a:p>
            <a:fld id="{629637A9-119A-49DA-BD12-AAC58B377D80}" type="slidenum">
              <a:rPr lang="en-US" smtClean="0"/>
              <a:t>18</a:t>
            </a:fld>
            <a:endParaRPr lang="en-US" dirty="0"/>
          </a:p>
        </p:txBody>
      </p:sp>
    </p:spTree>
    <p:extLst>
      <p:ext uri="{BB962C8B-B14F-4D97-AF65-F5344CB8AC3E}">
        <p14:creationId xmlns:p14="http://schemas.microsoft.com/office/powerpoint/2010/main" val="627827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a:solidFill>
                  <a:schemeClr val="tx1"/>
                </a:solidFill>
                <a:latin typeface="メイリオ" panose="020B0604030504040204" pitchFamily="50" charset="-128"/>
                <a:ea typeface="メイリオ" panose="020B0604030504040204" pitchFamily="50" charset="-128"/>
              </a:rPr>
              <a:t>■消費者教育推進法</a:t>
            </a:r>
            <a:r>
              <a:rPr kumimoji="1" lang="en-US" altLang="ja-JP" sz="3200" dirty="0">
                <a:solidFill>
                  <a:schemeClr val="tx1"/>
                </a:solidFill>
                <a:latin typeface="メイリオ" panose="020B0604030504040204" pitchFamily="50" charset="-128"/>
                <a:ea typeface="メイリオ" panose="020B0604030504040204" pitchFamily="50" charset="-128"/>
              </a:rPr>
              <a:t>(2012</a:t>
            </a:r>
            <a:r>
              <a:rPr kumimoji="1" lang="ja-JP" altLang="en-US" sz="3200" dirty="0">
                <a:solidFill>
                  <a:schemeClr val="tx1"/>
                </a:solidFill>
                <a:latin typeface="メイリオ" panose="020B0604030504040204" pitchFamily="50" charset="-128"/>
                <a:ea typeface="メイリオ" panose="020B0604030504040204" pitchFamily="50" charset="-128"/>
              </a:rPr>
              <a:t>年）</a:t>
            </a:r>
          </a:p>
        </p:txBody>
      </p:sp>
      <p:sp>
        <p:nvSpPr>
          <p:cNvPr id="3" name="コンテンツ プレースホルダー 2"/>
          <p:cNvSpPr>
            <a:spLocks noGrp="1"/>
          </p:cNvSpPr>
          <p:nvPr>
            <p:ph idx="1"/>
          </p:nvPr>
        </p:nvSpPr>
        <p:spPr>
          <a:xfrm>
            <a:off x="1097280" y="1791546"/>
            <a:ext cx="10058400" cy="4614052"/>
          </a:xfrm>
        </p:spPr>
        <p:txBody>
          <a:bodyPr>
            <a:normAutofit fontScale="92500" lnSpcReduction="10000"/>
          </a:bodyPr>
          <a:lstStyle/>
          <a:p>
            <a:r>
              <a:rPr lang="ja-JP" altLang="en-US" dirty="0">
                <a:solidFill>
                  <a:schemeClr val="tx1"/>
                </a:solidFill>
                <a:latin typeface="メイリオ" panose="020B0604030504040204" pitchFamily="50" charset="-128"/>
                <a:ea typeface="メイリオ" panose="020B0604030504040204" pitchFamily="50" charset="-128"/>
              </a:rPr>
              <a:t>消費者教育推進法</a:t>
            </a:r>
            <a:endParaRPr lang="en-US" altLang="ja-JP" dirty="0">
              <a:solidFill>
                <a:schemeClr val="tx1"/>
              </a:solidFill>
              <a:latin typeface="メイリオ" panose="020B0604030504040204" pitchFamily="50" charset="-128"/>
              <a:ea typeface="メイリオ" panose="020B0604030504040204" pitchFamily="50" charset="-128"/>
            </a:endParaRPr>
          </a:p>
          <a:p>
            <a:pPr lvl="1"/>
            <a:r>
              <a:rPr lang="ja-JP" altLang="en-US" b="1" dirty="0">
                <a:solidFill>
                  <a:schemeClr val="tx1"/>
                </a:solidFill>
                <a:latin typeface="メイリオ" panose="020B0604030504040204" pitchFamily="50" charset="-128"/>
                <a:ea typeface="メイリオ" panose="020B0604030504040204" pitchFamily="50" charset="-128"/>
              </a:rPr>
              <a:t>第一条</a:t>
            </a:r>
            <a:r>
              <a:rPr lang="ja-JP" altLang="en-US" dirty="0">
                <a:solidFill>
                  <a:schemeClr val="tx1"/>
                </a:solidFill>
                <a:latin typeface="メイリオ" panose="020B0604030504040204" pitchFamily="50" charset="-128"/>
                <a:ea typeface="メイリオ" panose="020B0604030504040204" pitchFamily="50" charset="-128"/>
              </a:rPr>
              <a:t> 　この法律は、消費者教育が、消費者と事業者との間の情報の質及び量並びに交渉力の格差</a:t>
            </a:r>
            <a:endParaRPr lang="en-US" altLang="ja-JP" dirty="0">
              <a:solidFill>
                <a:schemeClr val="tx1"/>
              </a:solidFill>
              <a:latin typeface="メイリオ" panose="020B0604030504040204" pitchFamily="50" charset="-128"/>
              <a:ea typeface="メイリオ" panose="020B0604030504040204" pitchFamily="50" charset="-128"/>
            </a:endParaRPr>
          </a:p>
          <a:p>
            <a:pPr lvl="1"/>
            <a:r>
              <a:rPr lang="ja-JP" altLang="en-US" dirty="0">
                <a:solidFill>
                  <a:schemeClr val="tx1"/>
                </a:solidFill>
                <a:latin typeface="メイリオ" panose="020B0604030504040204" pitchFamily="50" charset="-128"/>
                <a:ea typeface="メイリオ" panose="020B0604030504040204" pitchFamily="50" charset="-128"/>
              </a:rPr>
              <a:t>等に起因する消費者被害を防止するとともに、消費者が自らの利益の擁護及び増進のため自主的か</a:t>
            </a:r>
            <a:endParaRPr lang="en-US" altLang="ja-JP" dirty="0">
              <a:solidFill>
                <a:schemeClr val="tx1"/>
              </a:solidFill>
              <a:latin typeface="メイリオ" panose="020B0604030504040204" pitchFamily="50" charset="-128"/>
              <a:ea typeface="メイリオ" panose="020B0604030504040204" pitchFamily="50" charset="-128"/>
            </a:endParaRPr>
          </a:p>
          <a:p>
            <a:pPr lvl="1"/>
            <a:r>
              <a:rPr lang="ja-JP" altLang="en-US" dirty="0">
                <a:solidFill>
                  <a:schemeClr val="tx1"/>
                </a:solidFill>
                <a:latin typeface="メイリオ" panose="020B0604030504040204" pitchFamily="50" charset="-128"/>
                <a:ea typeface="メイリオ" panose="020B0604030504040204" pitchFamily="50" charset="-128"/>
              </a:rPr>
              <a:t>つ合理的に行動することができるようその自立を支援する上で重要であることに鑑み、消費者教育</a:t>
            </a:r>
            <a:endParaRPr lang="en-US" altLang="ja-JP" dirty="0">
              <a:solidFill>
                <a:schemeClr val="tx1"/>
              </a:solidFill>
              <a:latin typeface="メイリオ" panose="020B0604030504040204" pitchFamily="50" charset="-128"/>
              <a:ea typeface="メイリオ" panose="020B0604030504040204" pitchFamily="50" charset="-128"/>
            </a:endParaRPr>
          </a:p>
          <a:p>
            <a:pPr lvl="1"/>
            <a:r>
              <a:rPr lang="ja-JP" altLang="en-US" dirty="0">
                <a:solidFill>
                  <a:schemeClr val="tx1"/>
                </a:solidFill>
                <a:latin typeface="メイリオ" panose="020B0604030504040204" pitchFamily="50" charset="-128"/>
                <a:ea typeface="メイリオ" panose="020B0604030504040204" pitchFamily="50" charset="-128"/>
              </a:rPr>
              <a:t>の機会が提供されることが消費者の権利であることを踏まえ、消費者教育に関し、基本理念を定め、</a:t>
            </a:r>
            <a:endParaRPr lang="en-US" altLang="ja-JP" dirty="0">
              <a:solidFill>
                <a:schemeClr val="tx1"/>
              </a:solidFill>
              <a:latin typeface="メイリオ" panose="020B0604030504040204" pitchFamily="50" charset="-128"/>
              <a:ea typeface="メイリオ" panose="020B0604030504040204" pitchFamily="50" charset="-128"/>
            </a:endParaRPr>
          </a:p>
          <a:p>
            <a:pPr lvl="1"/>
            <a:r>
              <a:rPr lang="ja-JP" altLang="en-US" dirty="0">
                <a:solidFill>
                  <a:schemeClr val="tx1"/>
                </a:solidFill>
                <a:latin typeface="メイリオ" panose="020B0604030504040204" pitchFamily="50" charset="-128"/>
                <a:ea typeface="メイリオ" panose="020B0604030504040204" pitchFamily="50" charset="-128"/>
              </a:rPr>
              <a:t>並びに国及び地方公共団体の責務等を明らかにするとともに、基本方針の策定その他の消費者教育</a:t>
            </a:r>
            <a:endParaRPr lang="en-US" altLang="ja-JP" dirty="0">
              <a:solidFill>
                <a:schemeClr val="tx1"/>
              </a:solidFill>
              <a:latin typeface="メイリオ" panose="020B0604030504040204" pitchFamily="50" charset="-128"/>
              <a:ea typeface="メイリオ" panose="020B0604030504040204" pitchFamily="50" charset="-128"/>
            </a:endParaRPr>
          </a:p>
          <a:p>
            <a:pPr lvl="1"/>
            <a:r>
              <a:rPr lang="ja-JP" altLang="en-US" dirty="0">
                <a:solidFill>
                  <a:schemeClr val="tx1"/>
                </a:solidFill>
                <a:latin typeface="メイリオ" panose="020B0604030504040204" pitchFamily="50" charset="-128"/>
                <a:ea typeface="メイリオ" panose="020B0604030504040204" pitchFamily="50" charset="-128"/>
              </a:rPr>
              <a:t>の推進に関し必要な事項を定めることにより、消費者教育を総合的かつ一体的に推進し、もって国</a:t>
            </a:r>
            <a:endParaRPr lang="en-US" altLang="ja-JP" dirty="0">
              <a:solidFill>
                <a:schemeClr val="tx1"/>
              </a:solidFill>
              <a:latin typeface="メイリオ" panose="020B0604030504040204" pitchFamily="50" charset="-128"/>
              <a:ea typeface="メイリオ" panose="020B0604030504040204" pitchFamily="50" charset="-128"/>
            </a:endParaRPr>
          </a:p>
          <a:p>
            <a:pPr lvl="1"/>
            <a:r>
              <a:rPr lang="ja-JP" altLang="en-US" dirty="0">
                <a:solidFill>
                  <a:schemeClr val="tx1"/>
                </a:solidFill>
                <a:latin typeface="メイリオ" panose="020B0604030504040204" pitchFamily="50" charset="-128"/>
                <a:ea typeface="メイリオ" panose="020B0604030504040204" pitchFamily="50" charset="-128"/>
              </a:rPr>
              <a:t>民の消費生活の安定及び向上に寄与することを目的とする。</a:t>
            </a:r>
          </a:p>
          <a:p>
            <a:pPr lvl="1"/>
            <a:endParaRPr lang="en-US" altLang="ja-JP" b="1" dirty="0">
              <a:solidFill>
                <a:schemeClr val="tx1"/>
              </a:solidFill>
              <a:latin typeface="メイリオ" panose="020B0604030504040204" pitchFamily="50" charset="-128"/>
              <a:ea typeface="メイリオ" panose="020B0604030504040204" pitchFamily="50" charset="-128"/>
            </a:endParaRPr>
          </a:p>
          <a:p>
            <a:pPr lvl="1"/>
            <a:r>
              <a:rPr lang="ja-JP" altLang="en-US" b="1" dirty="0">
                <a:solidFill>
                  <a:schemeClr val="tx1"/>
                </a:solidFill>
                <a:latin typeface="メイリオ" panose="020B0604030504040204" pitchFamily="50" charset="-128"/>
                <a:ea typeface="メイリオ" panose="020B0604030504040204" pitchFamily="50" charset="-128"/>
              </a:rPr>
              <a:t>第二条</a:t>
            </a:r>
            <a:r>
              <a:rPr lang="ja-JP" altLang="en-US" dirty="0">
                <a:solidFill>
                  <a:schemeClr val="tx1"/>
                </a:solidFill>
                <a:latin typeface="メイリオ" panose="020B0604030504040204" pitchFamily="50" charset="-128"/>
                <a:ea typeface="メイリオ" panose="020B0604030504040204" pitchFamily="50" charset="-128"/>
              </a:rPr>
              <a:t> 　この法律において</a:t>
            </a:r>
            <a:r>
              <a:rPr lang="ja-JP" altLang="en-US" b="1" u="sng" dirty="0">
                <a:solidFill>
                  <a:schemeClr val="tx1"/>
                </a:solidFill>
                <a:latin typeface="メイリオ" panose="020B0604030504040204" pitchFamily="50" charset="-128"/>
                <a:ea typeface="メイリオ" panose="020B0604030504040204" pitchFamily="50" charset="-128"/>
              </a:rPr>
              <a:t>「消費者教育」</a:t>
            </a:r>
            <a:r>
              <a:rPr lang="ja-JP" altLang="en-US" dirty="0">
                <a:solidFill>
                  <a:schemeClr val="tx1"/>
                </a:solidFill>
                <a:latin typeface="メイリオ" panose="020B0604030504040204" pitchFamily="50" charset="-128"/>
                <a:ea typeface="メイリオ" panose="020B0604030504040204" pitchFamily="50" charset="-128"/>
              </a:rPr>
              <a:t>とは、消費者の自立を支援するために行われる消費生活</a:t>
            </a:r>
            <a:endParaRPr lang="en-US" altLang="ja-JP" dirty="0">
              <a:solidFill>
                <a:schemeClr val="tx1"/>
              </a:solidFill>
              <a:latin typeface="メイリオ" panose="020B0604030504040204" pitchFamily="50" charset="-128"/>
              <a:ea typeface="メイリオ" panose="020B0604030504040204" pitchFamily="50" charset="-128"/>
            </a:endParaRPr>
          </a:p>
          <a:p>
            <a:pPr lvl="1"/>
            <a:r>
              <a:rPr lang="ja-JP" altLang="en-US" dirty="0">
                <a:solidFill>
                  <a:schemeClr val="tx1"/>
                </a:solidFill>
                <a:latin typeface="メイリオ" panose="020B0604030504040204" pitchFamily="50" charset="-128"/>
                <a:ea typeface="メイリオ" panose="020B0604030504040204" pitchFamily="50" charset="-128"/>
              </a:rPr>
              <a:t>に関する教育（</a:t>
            </a:r>
            <a:r>
              <a:rPr lang="ja-JP" altLang="en-US" b="1" u="sng" dirty="0">
                <a:solidFill>
                  <a:schemeClr val="tx1"/>
                </a:solidFill>
                <a:latin typeface="メイリオ" panose="020B0604030504040204" pitchFamily="50" charset="-128"/>
                <a:ea typeface="メイリオ" panose="020B0604030504040204" pitchFamily="50" charset="-128"/>
              </a:rPr>
              <a:t>消費者が主体的に消費者市民社会の形成に参画することの重要性について理解及び</a:t>
            </a:r>
            <a:endParaRPr lang="en-US" altLang="ja-JP" b="1" u="sng" dirty="0">
              <a:solidFill>
                <a:schemeClr val="tx1"/>
              </a:solidFill>
              <a:latin typeface="メイリオ" panose="020B0604030504040204" pitchFamily="50" charset="-128"/>
              <a:ea typeface="メイリオ" panose="020B0604030504040204" pitchFamily="50" charset="-128"/>
            </a:endParaRPr>
          </a:p>
          <a:p>
            <a:pPr lvl="1"/>
            <a:r>
              <a:rPr lang="ja-JP" altLang="en-US" b="1" u="sng" dirty="0">
                <a:solidFill>
                  <a:schemeClr val="tx1"/>
                </a:solidFill>
                <a:latin typeface="メイリオ" panose="020B0604030504040204" pitchFamily="50" charset="-128"/>
                <a:ea typeface="メイリオ" panose="020B0604030504040204" pitchFamily="50" charset="-128"/>
              </a:rPr>
              <a:t>関心を深めるための教育</a:t>
            </a:r>
            <a:r>
              <a:rPr lang="ja-JP" altLang="en-US" dirty="0">
                <a:solidFill>
                  <a:schemeClr val="tx1"/>
                </a:solidFill>
                <a:latin typeface="メイリオ" panose="020B0604030504040204" pitchFamily="50" charset="-128"/>
                <a:ea typeface="メイリオ" panose="020B0604030504040204" pitchFamily="50" charset="-128"/>
              </a:rPr>
              <a:t>を含む。）及びこれに準ずる啓発活動をいう。</a:t>
            </a:r>
          </a:p>
          <a:p>
            <a:pPr lvl="1"/>
            <a:r>
              <a:rPr lang="ja-JP" altLang="en-US" b="1" dirty="0">
                <a:solidFill>
                  <a:schemeClr val="tx1"/>
                </a:solidFill>
                <a:latin typeface="メイリオ" panose="020B0604030504040204" pitchFamily="50" charset="-128"/>
                <a:ea typeface="メイリオ" panose="020B0604030504040204" pitchFamily="50" charset="-128"/>
              </a:rPr>
              <a:t>２ </a:t>
            </a:r>
            <a:r>
              <a:rPr lang="ja-JP" altLang="en-US" dirty="0">
                <a:solidFill>
                  <a:schemeClr val="tx1"/>
                </a:solidFill>
                <a:latin typeface="メイリオ" panose="020B0604030504040204" pitchFamily="50" charset="-128"/>
                <a:ea typeface="メイリオ" panose="020B0604030504040204" pitchFamily="50" charset="-128"/>
              </a:rPr>
              <a:t>　この法律において</a:t>
            </a:r>
            <a:r>
              <a:rPr lang="ja-JP" altLang="en-US" b="1" u="sng" dirty="0">
                <a:solidFill>
                  <a:schemeClr val="tx1"/>
                </a:solidFill>
                <a:latin typeface="メイリオ" panose="020B0604030504040204" pitchFamily="50" charset="-128"/>
                <a:ea typeface="メイリオ" panose="020B0604030504040204" pitchFamily="50" charset="-128"/>
              </a:rPr>
              <a:t>「消費者市民社会」</a:t>
            </a:r>
            <a:r>
              <a:rPr lang="ja-JP" altLang="en-US" dirty="0">
                <a:solidFill>
                  <a:schemeClr val="tx1"/>
                </a:solidFill>
                <a:latin typeface="メイリオ" panose="020B0604030504040204" pitchFamily="50" charset="-128"/>
                <a:ea typeface="メイリオ" panose="020B0604030504040204" pitchFamily="50" charset="-128"/>
              </a:rPr>
              <a:t>とは、</a:t>
            </a:r>
            <a:r>
              <a:rPr lang="ja-JP" altLang="en-US" b="1" u="sng" dirty="0">
                <a:solidFill>
                  <a:schemeClr val="tx1"/>
                </a:solidFill>
                <a:latin typeface="メイリオ" panose="020B0604030504040204" pitchFamily="50" charset="-128"/>
                <a:ea typeface="メイリオ" panose="020B0604030504040204" pitchFamily="50" charset="-128"/>
              </a:rPr>
              <a:t>消費者が、個々の消費者の特性及び消費生活の多</a:t>
            </a:r>
            <a:endParaRPr lang="en-US" altLang="ja-JP" b="1" u="sng" dirty="0">
              <a:solidFill>
                <a:schemeClr val="tx1"/>
              </a:solidFill>
              <a:latin typeface="メイリオ" panose="020B0604030504040204" pitchFamily="50" charset="-128"/>
              <a:ea typeface="メイリオ" panose="020B0604030504040204" pitchFamily="50" charset="-128"/>
            </a:endParaRPr>
          </a:p>
          <a:p>
            <a:pPr lvl="1"/>
            <a:r>
              <a:rPr lang="ja-JP" altLang="en-US" b="1" u="sng" dirty="0">
                <a:solidFill>
                  <a:schemeClr val="tx1"/>
                </a:solidFill>
                <a:latin typeface="メイリオ" panose="020B0604030504040204" pitchFamily="50" charset="-128"/>
                <a:ea typeface="メイリオ" panose="020B0604030504040204" pitchFamily="50" charset="-128"/>
              </a:rPr>
              <a:t>様性を相互に尊重しつつ、自らの消費生活に関する行動が現在及び将来の世代にわたって内外の社</a:t>
            </a:r>
            <a:endParaRPr lang="en-US" altLang="ja-JP" b="1" u="sng" dirty="0">
              <a:solidFill>
                <a:schemeClr val="tx1"/>
              </a:solidFill>
              <a:latin typeface="メイリオ" panose="020B0604030504040204" pitchFamily="50" charset="-128"/>
              <a:ea typeface="メイリオ" panose="020B0604030504040204" pitchFamily="50" charset="-128"/>
            </a:endParaRPr>
          </a:p>
          <a:p>
            <a:pPr lvl="1"/>
            <a:r>
              <a:rPr lang="ja-JP" altLang="en-US" b="1" u="sng" dirty="0">
                <a:solidFill>
                  <a:schemeClr val="tx1"/>
                </a:solidFill>
                <a:latin typeface="メイリオ" panose="020B0604030504040204" pitchFamily="50" charset="-128"/>
                <a:ea typeface="メイリオ" panose="020B0604030504040204" pitchFamily="50" charset="-128"/>
              </a:rPr>
              <a:t>会経済情勢及び地球環境に影響を及ぼし得るものであることを自覚して、公正かつ持続可能な社会</a:t>
            </a:r>
            <a:endParaRPr lang="en-US" altLang="ja-JP" b="1" u="sng" dirty="0">
              <a:solidFill>
                <a:schemeClr val="tx1"/>
              </a:solidFill>
              <a:latin typeface="メイリオ" panose="020B0604030504040204" pitchFamily="50" charset="-128"/>
              <a:ea typeface="メイリオ" panose="020B0604030504040204" pitchFamily="50" charset="-128"/>
            </a:endParaRPr>
          </a:p>
          <a:p>
            <a:pPr lvl="1"/>
            <a:r>
              <a:rPr lang="ja-JP" altLang="en-US" b="1" u="sng" dirty="0">
                <a:solidFill>
                  <a:schemeClr val="tx1"/>
                </a:solidFill>
                <a:latin typeface="メイリオ" panose="020B0604030504040204" pitchFamily="50" charset="-128"/>
                <a:ea typeface="メイリオ" panose="020B0604030504040204" pitchFamily="50" charset="-128"/>
              </a:rPr>
              <a:t>の形成に積極的に参画する社会</a:t>
            </a:r>
            <a:r>
              <a:rPr lang="ja-JP" altLang="en-US" dirty="0">
                <a:solidFill>
                  <a:schemeClr val="tx1"/>
                </a:solidFill>
                <a:latin typeface="メイリオ" panose="020B0604030504040204" pitchFamily="50" charset="-128"/>
                <a:ea typeface="メイリオ" panose="020B0604030504040204" pitchFamily="50" charset="-128"/>
              </a:rPr>
              <a:t>をいう。</a:t>
            </a:r>
          </a:p>
          <a:p>
            <a:endParaRPr kumimoji="1" lang="ja-JP" altLang="en-US" dirty="0"/>
          </a:p>
        </p:txBody>
      </p:sp>
      <p:sp>
        <p:nvSpPr>
          <p:cNvPr id="4" name="フッター プレースホルダー 3"/>
          <p:cNvSpPr>
            <a:spLocks noGrp="1"/>
          </p:cNvSpPr>
          <p:nvPr>
            <p:ph type="ftr" sz="quarter" idx="11"/>
          </p:nvPr>
        </p:nvSpPr>
        <p:spPr/>
        <p:txBody>
          <a:bodyPr/>
          <a:lstStyle/>
          <a:p>
            <a:r>
              <a:rPr lang="en-US" altLang="zh-TW"/>
              <a:t>2016</a:t>
            </a:r>
            <a:r>
              <a:rPr lang="zh-TW" altLang="en-US"/>
              <a:t>年</a:t>
            </a:r>
            <a:r>
              <a:rPr lang="en-US" altLang="zh-TW"/>
              <a:t>6</a:t>
            </a:r>
            <a:r>
              <a:rPr lang="zh-TW" altLang="en-US"/>
              <a:t>月</a:t>
            </a:r>
            <a:r>
              <a:rPr lang="en-US" altLang="zh-TW"/>
              <a:t>10</a:t>
            </a:r>
            <a:r>
              <a:rPr lang="zh-TW" altLang="en-US"/>
              <a:t>日山梨大学「消費生活論」</a:t>
            </a:r>
            <a:endParaRPr lang="en-US" dirty="0"/>
          </a:p>
        </p:txBody>
      </p:sp>
      <p:sp>
        <p:nvSpPr>
          <p:cNvPr id="5" name="スライド番号プレースホルダー 4"/>
          <p:cNvSpPr>
            <a:spLocks noGrp="1"/>
          </p:cNvSpPr>
          <p:nvPr>
            <p:ph type="sldNum" sz="quarter" idx="12"/>
          </p:nvPr>
        </p:nvSpPr>
        <p:spPr/>
        <p:txBody>
          <a:bodyPr/>
          <a:lstStyle/>
          <a:p>
            <a:fld id="{629637A9-119A-49DA-BD12-AAC58B377D80}" type="slidenum">
              <a:rPr lang="en-US" smtClean="0"/>
              <a:t>19</a:t>
            </a:fld>
            <a:endParaRPr lang="en-US" dirty="0"/>
          </a:p>
        </p:txBody>
      </p:sp>
    </p:spTree>
    <p:extLst>
      <p:ext uri="{BB962C8B-B14F-4D97-AF65-F5344CB8AC3E}">
        <p14:creationId xmlns:p14="http://schemas.microsoft.com/office/powerpoint/2010/main" val="914178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a:solidFill>
                  <a:schemeClr val="tx1"/>
                </a:solidFill>
                <a:latin typeface="メイリオ" panose="020B0604030504040204" pitchFamily="50" charset="-128"/>
                <a:ea typeface="メイリオ" panose="020B0604030504040204" pitchFamily="50" charset="-128"/>
              </a:rPr>
              <a:t>目次</a:t>
            </a:r>
            <a:endParaRPr kumimoji="1"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p:txBody>
          <a:bodyPr>
            <a:normAutofit/>
          </a:bodyPr>
          <a:lstStyle/>
          <a:p>
            <a:r>
              <a:rPr kumimoji="1" lang="ja-JP" altLang="en-US" sz="2400" dirty="0">
                <a:solidFill>
                  <a:schemeClr val="tx1"/>
                </a:solidFill>
                <a:latin typeface="メイリオ" panose="020B0604030504040204" pitchFamily="50" charset="-128"/>
                <a:ea typeface="メイリオ" panose="020B0604030504040204" pitchFamily="50" charset="-128"/>
              </a:rPr>
              <a:t>１．消費者志向経営とは</a:t>
            </a:r>
            <a:endParaRPr kumimoji="1" lang="en-US" altLang="ja-JP" sz="2400" dirty="0">
              <a:solidFill>
                <a:schemeClr val="tx1"/>
              </a:solidFill>
              <a:latin typeface="メイリオ" panose="020B0604030504040204" pitchFamily="50" charset="-128"/>
              <a:ea typeface="メイリオ" panose="020B0604030504040204" pitchFamily="50" charset="-128"/>
            </a:endParaRPr>
          </a:p>
          <a:p>
            <a:r>
              <a:rPr lang="ja-JP" altLang="en-US" sz="2400" dirty="0">
                <a:solidFill>
                  <a:schemeClr val="tx1"/>
                </a:solidFill>
                <a:latin typeface="メイリオ" panose="020B0604030504040204" pitchFamily="50" charset="-128"/>
                <a:ea typeface="メイリオ" panose="020B0604030504040204" pitchFamily="50" charset="-128"/>
              </a:rPr>
              <a:t>２．事業者</a:t>
            </a:r>
            <a:r>
              <a:rPr kumimoji="1" lang="ja-JP" altLang="en-US" sz="2400" dirty="0">
                <a:solidFill>
                  <a:schemeClr val="tx1"/>
                </a:solidFill>
                <a:latin typeface="メイリオ" panose="020B0604030504040204" pitchFamily="50" charset="-128"/>
                <a:ea typeface="メイリオ" panose="020B0604030504040204" pitchFamily="50" charset="-128"/>
              </a:rPr>
              <a:t>の消費者志向経営の変化</a:t>
            </a:r>
            <a:endParaRPr kumimoji="1" lang="en-US" altLang="ja-JP" sz="2400" dirty="0">
              <a:solidFill>
                <a:schemeClr val="tx1"/>
              </a:solidFill>
              <a:latin typeface="メイリオ" panose="020B0604030504040204" pitchFamily="50" charset="-128"/>
              <a:ea typeface="メイリオ" panose="020B0604030504040204" pitchFamily="50" charset="-128"/>
            </a:endParaRPr>
          </a:p>
          <a:p>
            <a:r>
              <a:rPr lang="ja-JP" altLang="en-US" sz="2400" dirty="0">
                <a:solidFill>
                  <a:schemeClr val="tx1"/>
                </a:solidFill>
                <a:latin typeface="メイリオ" panose="020B0604030504040204" pitchFamily="50" charset="-128"/>
                <a:ea typeface="メイリオ" panose="020B0604030504040204" pitchFamily="50" charset="-128"/>
              </a:rPr>
              <a:t>３．消費者は事業者をどう見ているか</a:t>
            </a:r>
            <a:endParaRPr lang="en-US" altLang="ja-JP" sz="2400" dirty="0">
              <a:solidFill>
                <a:schemeClr val="tx1"/>
              </a:solidFill>
              <a:latin typeface="メイリオ" panose="020B0604030504040204" pitchFamily="50" charset="-128"/>
              <a:ea typeface="メイリオ" panose="020B0604030504040204" pitchFamily="50" charset="-128"/>
            </a:endParaRPr>
          </a:p>
          <a:p>
            <a:r>
              <a:rPr lang="ja-JP" altLang="en-US" sz="2400" dirty="0">
                <a:solidFill>
                  <a:schemeClr val="tx1"/>
                </a:solidFill>
                <a:latin typeface="メイリオ" panose="020B0604030504040204" pitchFamily="50" charset="-128"/>
                <a:ea typeface="メイリオ" panose="020B0604030504040204" pitchFamily="50" charset="-128"/>
              </a:rPr>
              <a:t>４．事業者の消費者志向経営の取組み</a:t>
            </a:r>
            <a:endParaRPr lang="en-US" altLang="ja-JP" sz="2400" dirty="0">
              <a:solidFill>
                <a:schemeClr val="tx1"/>
              </a:solidFill>
              <a:latin typeface="メイリオ" panose="020B0604030504040204" pitchFamily="50" charset="-128"/>
              <a:ea typeface="メイリオ" panose="020B0604030504040204" pitchFamily="50" charset="-128"/>
            </a:endParaRPr>
          </a:p>
          <a:p>
            <a:r>
              <a:rPr lang="ja-JP" altLang="en-US" sz="2400" dirty="0">
                <a:solidFill>
                  <a:schemeClr val="tx1"/>
                </a:solidFill>
                <a:latin typeface="メイリオ" panose="020B0604030504040204" pitchFamily="50" charset="-128"/>
                <a:ea typeface="メイリオ" panose="020B0604030504040204" pitchFamily="50" charset="-128"/>
              </a:rPr>
              <a:t>５．消費者の消費者志向経営への関与</a:t>
            </a:r>
            <a:endParaRPr lang="en-US" altLang="ja-JP" sz="2400" dirty="0">
              <a:solidFill>
                <a:schemeClr val="tx1"/>
              </a:solidFill>
              <a:latin typeface="メイリオ" panose="020B0604030504040204" pitchFamily="50" charset="-128"/>
              <a:ea typeface="メイリオ" panose="020B0604030504040204" pitchFamily="50" charset="-128"/>
            </a:endParaRPr>
          </a:p>
          <a:p>
            <a:r>
              <a:rPr kumimoji="1" lang="ja-JP" altLang="en-US" sz="2400" dirty="0">
                <a:solidFill>
                  <a:schemeClr val="tx1"/>
                </a:solidFill>
                <a:latin typeface="メイリオ" panose="020B0604030504040204" pitchFamily="50" charset="-128"/>
                <a:ea typeface="メイリオ" panose="020B0604030504040204" pitchFamily="50" charset="-128"/>
              </a:rPr>
              <a:t>６．高まる事業者と消費者の連携協働へ</a:t>
            </a:r>
          </a:p>
        </p:txBody>
      </p:sp>
      <p:sp>
        <p:nvSpPr>
          <p:cNvPr id="4" name="フッター プレースホルダー 3"/>
          <p:cNvSpPr>
            <a:spLocks noGrp="1"/>
          </p:cNvSpPr>
          <p:nvPr>
            <p:ph type="ftr" sz="quarter" idx="11"/>
          </p:nvPr>
        </p:nvSpPr>
        <p:spPr/>
        <p:txBody>
          <a:bodyPr/>
          <a:lstStyle/>
          <a:p>
            <a:r>
              <a:rPr lang="en-US" altLang="zh-TW"/>
              <a:t>2016</a:t>
            </a:r>
            <a:r>
              <a:rPr lang="zh-TW" altLang="en-US"/>
              <a:t>年</a:t>
            </a:r>
            <a:r>
              <a:rPr lang="en-US" altLang="zh-TW"/>
              <a:t>6</a:t>
            </a:r>
            <a:r>
              <a:rPr lang="zh-TW" altLang="en-US"/>
              <a:t>月</a:t>
            </a:r>
            <a:r>
              <a:rPr lang="en-US" altLang="zh-TW"/>
              <a:t>10</a:t>
            </a:r>
            <a:r>
              <a:rPr lang="zh-TW" altLang="en-US"/>
              <a:t>日山梨大学「消費生活論」</a:t>
            </a:r>
            <a:endParaRPr lang="en-US" dirty="0"/>
          </a:p>
        </p:txBody>
      </p:sp>
      <p:sp>
        <p:nvSpPr>
          <p:cNvPr id="5" name="スライド番号プレースホルダー 4"/>
          <p:cNvSpPr>
            <a:spLocks noGrp="1"/>
          </p:cNvSpPr>
          <p:nvPr>
            <p:ph type="sldNum" sz="quarter" idx="12"/>
          </p:nvPr>
        </p:nvSpPr>
        <p:spPr/>
        <p:txBody>
          <a:bodyPr/>
          <a:lstStyle/>
          <a:p>
            <a:fld id="{629637A9-119A-49DA-BD12-AAC58B377D80}" type="slidenum">
              <a:rPr lang="en-US" smtClean="0"/>
              <a:t>2</a:t>
            </a:fld>
            <a:endParaRPr lang="en-US" dirty="0"/>
          </a:p>
        </p:txBody>
      </p:sp>
    </p:spTree>
    <p:extLst>
      <p:ext uri="{BB962C8B-B14F-4D97-AF65-F5344CB8AC3E}">
        <p14:creationId xmlns:p14="http://schemas.microsoft.com/office/powerpoint/2010/main" val="4040738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a:solidFill>
                  <a:schemeClr val="tx1"/>
                </a:solidFill>
                <a:latin typeface="メイリオ" panose="020B0604030504040204" pitchFamily="50" charset="-128"/>
                <a:ea typeface="メイリオ" panose="020B0604030504040204" pitchFamily="50" charset="-128"/>
              </a:rPr>
              <a:t>■国連「持続可能な開発目標</a:t>
            </a:r>
            <a:r>
              <a:rPr kumimoji="1" lang="en-US" altLang="ja-JP" sz="3200" dirty="0">
                <a:solidFill>
                  <a:schemeClr val="tx1"/>
                </a:solidFill>
                <a:latin typeface="メイリオ" panose="020B0604030504040204" pitchFamily="50" charset="-128"/>
                <a:ea typeface="メイリオ" panose="020B0604030504040204" pitchFamily="50" charset="-128"/>
              </a:rPr>
              <a:t>｣(SDGs</a:t>
            </a:r>
            <a:r>
              <a:rPr kumimoji="1" lang="ja-JP" altLang="en-US" sz="3200" dirty="0">
                <a:solidFill>
                  <a:schemeClr val="tx1"/>
                </a:solidFill>
                <a:latin typeface="メイリオ" panose="020B0604030504040204" pitchFamily="50" charset="-128"/>
                <a:ea typeface="メイリオ" panose="020B0604030504040204" pitchFamily="50" charset="-128"/>
              </a:rPr>
              <a:t>）</a:t>
            </a:r>
            <a:r>
              <a:rPr kumimoji="1" lang="en-US" altLang="ja-JP" sz="3200" dirty="0">
                <a:solidFill>
                  <a:schemeClr val="tx1"/>
                </a:solidFill>
                <a:latin typeface="メイリオ" panose="020B0604030504040204" pitchFamily="50" charset="-128"/>
                <a:ea typeface="メイリオ" panose="020B0604030504040204" pitchFamily="50" charset="-128"/>
              </a:rPr>
              <a:t>(2015</a:t>
            </a:r>
            <a:r>
              <a:rPr kumimoji="1" lang="ja-JP" altLang="en-US" sz="3200" dirty="0">
                <a:solidFill>
                  <a:schemeClr val="tx1"/>
                </a:solidFill>
                <a:latin typeface="メイリオ" panose="020B0604030504040204" pitchFamily="50" charset="-128"/>
                <a:ea typeface="メイリオ" panose="020B0604030504040204" pitchFamily="50" charset="-128"/>
              </a:rPr>
              <a:t>年</a:t>
            </a:r>
            <a:r>
              <a:rPr kumimoji="1" lang="en-US" altLang="ja-JP" sz="3200" dirty="0">
                <a:solidFill>
                  <a:schemeClr val="tx1"/>
                </a:solidFill>
                <a:latin typeface="メイリオ" panose="020B0604030504040204" pitchFamily="50" charset="-128"/>
                <a:ea typeface="メイリオ" panose="020B0604030504040204" pitchFamily="50" charset="-128"/>
              </a:rPr>
              <a:t>9</a:t>
            </a:r>
            <a:r>
              <a:rPr kumimoji="1" lang="ja-JP" altLang="en-US" sz="3200" dirty="0">
                <a:solidFill>
                  <a:schemeClr val="tx1"/>
                </a:solidFill>
                <a:latin typeface="メイリオ" panose="020B0604030504040204" pitchFamily="50" charset="-128"/>
                <a:ea typeface="メイリオ" panose="020B0604030504040204" pitchFamily="50" charset="-128"/>
              </a:rPr>
              <a:t>月）</a:t>
            </a:r>
          </a:p>
        </p:txBody>
      </p:sp>
      <p:sp>
        <p:nvSpPr>
          <p:cNvPr id="3" name="コンテンツ プレースホルダー 2"/>
          <p:cNvSpPr>
            <a:spLocks noGrp="1"/>
          </p:cNvSpPr>
          <p:nvPr>
            <p:ph idx="1"/>
          </p:nvPr>
        </p:nvSpPr>
        <p:spPr>
          <a:xfrm>
            <a:off x="1097280" y="1796432"/>
            <a:ext cx="10058400" cy="4072662"/>
          </a:xfrm>
        </p:spPr>
        <p:txBody>
          <a:bodyPr/>
          <a:lstStyle/>
          <a:p>
            <a:r>
              <a:rPr kumimoji="1" lang="ja-JP" altLang="en-US" dirty="0">
                <a:solidFill>
                  <a:schemeClr val="tx1"/>
                </a:solidFill>
                <a:latin typeface="メイリオ" panose="020B0604030504040204" pitchFamily="50" charset="-128"/>
                <a:ea typeface="メイリオ" panose="020B0604030504040204" pitchFamily="50" charset="-128"/>
              </a:rPr>
              <a:t>出所：国連広報センター</a:t>
            </a:r>
            <a:endParaRPr kumimoji="1" lang="en-US" altLang="ja-JP" dirty="0">
              <a:solidFill>
                <a:schemeClr val="tx1"/>
              </a:solidFill>
              <a:latin typeface="メイリオ" panose="020B0604030504040204" pitchFamily="50" charset="-128"/>
              <a:ea typeface="メイリオ" panose="020B0604030504040204" pitchFamily="50" charset="-128"/>
            </a:endParaRPr>
          </a:p>
          <a:p>
            <a:r>
              <a:rPr lang="en-US" altLang="ja-JP" dirty="0">
                <a:solidFill>
                  <a:schemeClr val="tx1"/>
                </a:solidFill>
                <a:latin typeface="メイリオ" panose="020B0604030504040204" pitchFamily="50" charset="-128"/>
                <a:ea typeface="メイリオ" panose="020B0604030504040204" pitchFamily="50" charset="-128"/>
              </a:rPr>
              <a:t>SDGs</a:t>
            </a:r>
            <a:r>
              <a:rPr lang="ja-JP" altLang="en-US" dirty="0">
                <a:solidFill>
                  <a:schemeClr val="tx1"/>
                </a:solidFill>
                <a:latin typeface="メイリオ" panose="020B0604030504040204" pitchFamily="50" charset="-128"/>
                <a:ea typeface="メイリオ" panose="020B0604030504040204" pitchFamily="50" charset="-128"/>
              </a:rPr>
              <a:t>（</a:t>
            </a:r>
            <a:r>
              <a:rPr lang="en-US" altLang="ja-JP" dirty="0">
                <a:solidFill>
                  <a:schemeClr val="tx1"/>
                </a:solidFill>
                <a:latin typeface="メイリオ" panose="020B0604030504040204" pitchFamily="50" charset="-128"/>
                <a:ea typeface="メイリオ" panose="020B0604030504040204" pitchFamily="50" charset="-128"/>
              </a:rPr>
              <a:t>Sustainable</a:t>
            </a:r>
            <a:r>
              <a:rPr lang="ja-JP" altLang="en-US" dirty="0">
                <a:solidFill>
                  <a:schemeClr val="tx1"/>
                </a:solidFill>
                <a:latin typeface="メイリオ" panose="020B0604030504040204" pitchFamily="50" charset="-128"/>
                <a:ea typeface="メイリオ" panose="020B0604030504040204" pitchFamily="50" charset="-128"/>
              </a:rPr>
              <a:t>　</a:t>
            </a:r>
            <a:r>
              <a:rPr lang="en-US" altLang="ja-JP" dirty="0">
                <a:solidFill>
                  <a:schemeClr val="tx1"/>
                </a:solidFill>
                <a:latin typeface="メイリオ" panose="020B0604030504040204" pitchFamily="50" charset="-128"/>
                <a:ea typeface="メイリオ" panose="020B0604030504040204" pitchFamily="50" charset="-128"/>
              </a:rPr>
              <a:t>Development</a:t>
            </a:r>
            <a:r>
              <a:rPr lang="ja-JP" altLang="en-US" dirty="0">
                <a:solidFill>
                  <a:schemeClr val="tx1"/>
                </a:solidFill>
                <a:latin typeface="メイリオ" panose="020B0604030504040204" pitchFamily="50" charset="-128"/>
                <a:ea typeface="メイリオ" panose="020B0604030504040204" pitchFamily="50" charset="-128"/>
              </a:rPr>
              <a:t> </a:t>
            </a:r>
            <a:r>
              <a:rPr lang="en-US" altLang="ja-JP" dirty="0">
                <a:solidFill>
                  <a:schemeClr val="tx1"/>
                </a:solidFill>
                <a:latin typeface="メイリオ" panose="020B0604030504040204" pitchFamily="50" charset="-128"/>
                <a:ea typeface="メイリオ" panose="020B0604030504040204" pitchFamily="50" charset="-128"/>
              </a:rPr>
              <a:t>Goals)</a:t>
            </a:r>
            <a:r>
              <a:rPr lang="ja-JP" altLang="en-US" dirty="0" err="1">
                <a:solidFill>
                  <a:schemeClr val="tx1"/>
                </a:solidFill>
                <a:latin typeface="メイリオ" panose="020B0604030504040204" pitchFamily="50" charset="-128"/>
                <a:ea typeface="メイリオ" panose="020B0604030504040204" pitchFamily="50" charset="-128"/>
              </a:rPr>
              <a:t>には</a:t>
            </a:r>
            <a:r>
              <a:rPr kumimoji="1" lang="en-US" altLang="ja-JP" dirty="0">
                <a:solidFill>
                  <a:schemeClr val="tx1"/>
                </a:solidFill>
                <a:latin typeface="メイリオ" panose="020B0604030504040204" pitchFamily="50" charset="-128"/>
                <a:ea typeface="メイリオ" panose="020B0604030504040204" pitchFamily="50" charset="-128"/>
              </a:rPr>
              <a:t>17</a:t>
            </a:r>
            <a:r>
              <a:rPr kumimoji="1" lang="ja-JP" altLang="en-US" dirty="0">
                <a:solidFill>
                  <a:schemeClr val="tx1"/>
                </a:solidFill>
                <a:latin typeface="メイリオ" panose="020B0604030504040204" pitchFamily="50" charset="-128"/>
                <a:ea typeface="メイリオ" panose="020B0604030504040204" pitchFamily="50" charset="-128"/>
              </a:rPr>
              <a:t>の目標</a:t>
            </a:r>
            <a:endParaRPr kumimoji="1" lang="en-US" altLang="ja-JP" dirty="0">
              <a:solidFill>
                <a:schemeClr val="tx1"/>
              </a:solidFill>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p:txBody>
      </p:sp>
      <p:sp>
        <p:nvSpPr>
          <p:cNvPr id="4" name="フッター プレースホルダー 3"/>
          <p:cNvSpPr>
            <a:spLocks noGrp="1"/>
          </p:cNvSpPr>
          <p:nvPr>
            <p:ph type="ftr" sz="quarter" idx="11"/>
          </p:nvPr>
        </p:nvSpPr>
        <p:spPr/>
        <p:txBody>
          <a:bodyPr/>
          <a:lstStyle/>
          <a:p>
            <a:r>
              <a:rPr lang="en-US" altLang="zh-TW"/>
              <a:t>2016</a:t>
            </a:r>
            <a:r>
              <a:rPr lang="zh-TW" altLang="en-US"/>
              <a:t>年</a:t>
            </a:r>
            <a:r>
              <a:rPr lang="en-US" altLang="zh-TW"/>
              <a:t>6</a:t>
            </a:r>
            <a:r>
              <a:rPr lang="zh-TW" altLang="en-US"/>
              <a:t>月</a:t>
            </a:r>
            <a:r>
              <a:rPr lang="en-US" altLang="zh-TW"/>
              <a:t>10</a:t>
            </a:r>
            <a:r>
              <a:rPr lang="zh-TW" altLang="en-US"/>
              <a:t>日山梨大学「消費生活論」</a:t>
            </a:r>
            <a:endParaRPr lang="en-US" dirty="0"/>
          </a:p>
        </p:txBody>
      </p:sp>
      <p:sp>
        <p:nvSpPr>
          <p:cNvPr id="5" name="スライド番号プレースホルダー 4"/>
          <p:cNvSpPr>
            <a:spLocks noGrp="1"/>
          </p:cNvSpPr>
          <p:nvPr>
            <p:ph type="sldNum" sz="quarter" idx="12"/>
          </p:nvPr>
        </p:nvSpPr>
        <p:spPr/>
        <p:txBody>
          <a:bodyPr/>
          <a:lstStyle/>
          <a:p>
            <a:fld id="{629637A9-119A-49DA-BD12-AAC58B377D80}" type="slidenum">
              <a:rPr lang="en-US" smtClean="0"/>
              <a:t>20</a:t>
            </a:fld>
            <a:endParaRPr lang="en-US" dirty="0"/>
          </a:p>
        </p:txBody>
      </p:sp>
      <p:pic>
        <p:nvPicPr>
          <p:cNvPr id="6" name="図 5"/>
          <p:cNvPicPr>
            <a:picLocks noChangeAspect="1"/>
          </p:cNvPicPr>
          <p:nvPr/>
        </p:nvPicPr>
        <p:blipFill rotWithShape="1">
          <a:blip r:embed="rId2"/>
          <a:srcRect l="14424" t="27487" r="15074" b="16694"/>
          <a:stretch/>
        </p:blipFill>
        <p:spPr>
          <a:xfrm>
            <a:off x="1755799" y="2548991"/>
            <a:ext cx="7685777" cy="3803257"/>
          </a:xfrm>
          <a:prstGeom prst="rect">
            <a:avLst/>
          </a:prstGeom>
          <a:ln>
            <a:solidFill>
              <a:schemeClr val="tx1"/>
            </a:solidFill>
          </a:ln>
        </p:spPr>
      </p:pic>
      <p:sp>
        <p:nvSpPr>
          <p:cNvPr id="7" name="円形吹き出し 6"/>
          <p:cNvSpPr/>
          <p:nvPr/>
        </p:nvSpPr>
        <p:spPr>
          <a:xfrm rot="1378270">
            <a:off x="9117893" y="2787782"/>
            <a:ext cx="1982549" cy="1634591"/>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rPr>
              <a:t>目標</a:t>
            </a:r>
            <a:r>
              <a:rPr kumimoji="1" lang="en-US" altLang="ja-JP" dirty="0">
                <a:latin typeface="メイリオ" panose="020B0604030504040204" pitchFamily="50" charset="-128"/>
                <a:ea typeface="メイリオ" panose="020B0604030504040204" pitchFamily="50" charset="-128"/>
              </a:rPr>
              <a:t>12</a:t>
            </a:r>
          </a:p>
          <a:p>
            <a:pPr algn="ctr"/>
            <a:r>
              <a:rPr kumimoji="1" lang="ja-JP" altLang="en-US" dirty="0">
                <a:latin typeface="メイリオ" panose="020B0604030504040204" pitchFamily="50" charset="-128"/>
                <a:ea typeface="メイリオ" panose="020B0604030504040204" pitchFamily="50" charset="-128"/>
              </a:rPr>
              <a:t>「持続可能な生産と消費の促進」</a:t>
            </a:r>
          </a:p>
        </p:txBody>
      </p:sp>
    </p:spTree>
    <p:extLst>
      <p:ext uri="{BB962C8B-B14F-4D97-AF65-F5344CB8AC3E}">
        <p14:creationId xmlns:p14="http://schemas.microsoft.com/office/powerpoint/2010/main" val="1584811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a:latin typeface="メイリオ" panose="020B0604030504040204" pitchFamily="50" charset="-128"/>
                <a:ea typeface="メイリオ" panose="020B0604030504040204" pitchFamily="50" charset="-128"/>
              </a:rPr>
              <a:t>設問</a:t>
            </a:r>
            <a:endParaRPr kumimoji="1" lang="ja-JP" altLang="en-US" sz="3200" dirty="0"/>
          </a:p>
        </p:txBody>
      </p:sp>
      <p:sp>
        <p:nvSpPr>
          <p:cNvPr id="3" name="コンテンツ プレースホルダー 2"/>
          <p:cNvSpPr>
            <a:spLocks noGrp="1"/>
          </p:cNvSpPr>
          <p:nvPr>
            <p:ph idx="1"/>
          </p:nvPr>
        </p:nvSpPr>
        <p:spPr/>
        <p:txBody>
          <a:bodyPr>
            <a:normAutofit/>
          </a:bodyPr>
          <a:lstStyle/>
          <a:p>
            <a:r>
              <a:rPr lang="ja-JP" altLang="en-US" sz="2400" dirty="0">
                <a:latin typeface="メイリオ" panose="020B0604030504040204" pitchFamily="50" charset="-128"/>
                <a:ea typeface="メイリオ" panose="020B0604030504040204" pitchFamily="50" charset="-128"/>
              </a:rPr>
              <a:t>今日の話を聞いて、</a:t>
            </a:r>
            <a:r>
              <a:rPr kumimoji="1" lang="ja-JP" altLang="en-US" sz="2400" dirty="0">
                <a:latin typeface="メイリオ" panose="020B0604030504040204" pitchFamily="50" charset="-128"/>
                <a:ea typeface="メイリオ" panose="020B0604030504040204" pitchFamily="50" charset="-128"/>
              </a:rPr>
              <a:t>企業が消費者志向を進めるために、最も重要なものは何だと考えましたか。またそれを実現するために消費者は何ができると思いますか。</a:t>
            </a:r>
          </a:p>
        </p:txBody>
      </p:sp>
      <p:sp>
        <p:nvSpPr>
          <p:cNvPr id="4" name="フッター プレースホルダー 3"/>
          <p:cNvSpPr>
            <a:spLocks noGrp="1"/>
          </p:cNvSpPr>
          <p:nvPr>
            <p:ph type="ftr" sz="quarter" idx="11"/>
          </p:nvPr>
        </p:nvSpPr>
        <p:spPr/>
        <p:txBody>
          <a:bodyPr/>
          <a:lstStyle/>
          <a:p>
            <a:r>
              <a:rPr lang="en-US" altLang="zh-TW"/>
              <a:t>2016</a:t>
            </a:r>
            <a:r>
              <a:rPr lang="zh-TW" altLang="en-US"/>
              <a:t>年</a:t>
            </a:r>
            <a:r>
              <a:rPr lang="en-US" altLang="zh-TW"/>
              <a:t>6</a:t>
            </a:r>
            <a:r>
              <a:rPr lang="zh-TW" altLang="en-US"/>
              <a:t>月</a:t>
            </a:r>
            <a:r>
              <a:rPr lang="en-US" altLang="zh-TW"/>
              <a:t>10</a:t>
            </a:r>
            <a:r>
              <a:rPr lang="zh-TW" altLang="en-US"/>
              <a:t>日山梨大学「消費生活論」</a:t>
            </a:r>
            <a:endParaRPr lang="en-US" dirty="0"/>
          </a:p>
        </p:txBody>
      </p:sp>
      <p:sp>
        <p:nvSpPr>
          <p:cNvPr id="5" name="スライド番号プレースホルダー 4"/>
          <p:cNvSpPr>
            <a:spLocks noGrp="1"/>
          </p:cNvSpPr>
          <p:nvPr>
            <p:ph type="sldNum" sz="quarter" idx="12"/>
          </p:nvPr>
        </p:nvSpPr>
        <p:spPr/>
        <p:txBody>
          <a:bodyPr/>
          <a:lstStyle/>
          <a:p>
            <a:fld id="{629637A9-119A-49DA-BD12-AAC58B377D80}" type="slidenum">
              <a:rPr lang="en-US" smtClean="0"/>
              <a:t>21</a:t>
            </a:fld>
            <a:endParaRPr lang="en-US" dirty="0"/>
          </a:p>
        </p:txBody>
      </p:sp>
    </p:spTree>
    <p:extLst>
      <p:ext uri="{BB962C8B-B14F-4D97-AF65-F5344CB8AC3E}">
        <p14:creationId xmlns:p14="http://schemas.microsoft.com/office/powerpoint/2010/main" val="1239589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a:solidFill>
                  <a:schemeClr val="tx1"/>
                </a:solidFill>
                <a:latin typeface="メイリオ" panose="020B0604030504040204" pitchFamily="50" charset="-128"/>
                <a:ea typeface="メイリオ" panose="020B0604030504040204" pitchFamily="50" charset="-128"/>
              </a:rPr>
              <a:t>１．消費者志向経営とは</a:t>
            </a:r>
          </a:p>
        </p:txBody>
      </p:sp>
      <p:sp>
        <p:nvSpPr>
          <p:cNvPr id="3" name="コンテンツ プレースホルダー 2"/>
          <p:cNvSpPr>
            <a:spLocks noGrp="1"/>
          </p:cNvSpPr>
          <p:nvPr>
            <p:ph idx="1"/>
          </p:nvPr>
        </p:nvSpPr>
        <p:spPr/>
        <p:txBody>
          <a:bodyPr>
            <a:normAutofit/>
          </a:bodyPr>
          <a:lstStyle/>
          <a:p>
            <a:r>
              <a:rPr kumimoji="1" lang="ja-JP" altLang="en-US" sz="2800" dirty="0">
                <a:solidFill>
                  <a:schemeClr val="tx1"/>
                </a:solidFill>
                <a:latin typeface="メイリオ" panose="020B0604030504040204" pitchFamily="50" charset="-128"/>
                <a:ea typeface="メイリオ" panose="020B0604030504040204" pitchFamily="50" charset="-128"/>
              </a:rPr>
              <a:t>あな</a:t>
            </a:r>
            <a:r>
              <a:rPr lang="ja-JP" altLang="en-US" sz="2800" dirty="0">
                <a:solidFill>
                  <a:schemeClr val="tx1"/>
                </a:solidFill>
                <a:latin typeface="メイリオ" panose="020B0604030504040204" pitchFamily="50" charset="-128"/>
                <a:ea typeface="メイリオ" panose="020B0604030504040204" pitchFamily="50" charset="-128"/>
              </a:rPr>
              <a:t>た</a:t>
            </a:r>
            <a:r>
              <a:rPr kumimoji="1" lang="ja-JP" altLang="en-US" sz="2800" dirty="0">
                <a:solidFill>
                  <a:schemeClr val="tx1"/>
                </a:solidFill>
                <a:latin typeface="メイリオ" panose="020B0604030504040204" pitchFamily="50" charset="-128"/>
                <a:ea typeface="メイリオ" panose="020B0604030504040204" pitchFamily="50" charset="-128"/>
              </a:rPr>
              <a:t>が描く</a:t>
            </a:r>
            <a:r>
              <a:rPr lang="ja-JP" altLang="en-US" sz="2800" dirty="0">
                <a:solidFill>
                  <a:schemeClr val="tx1"/>
                </a:solidFill>
                <a:latin typeface="メイリオ" panose="020B0604030504040204" pitchFamily="50" charset="-128"/>
                <a:ea typeface="メイリオ" panose="020B0604030504040204" pitchFamily="50" charset="-128"/>
              </a:rPr>
              <a:t>イメージはどうか</a:t>
            </a:r>
            <a:endParaRPr lang="en-US" altLang="ja-JP" sz="2800" dirty="0">
              <a:solidFill>
                <a:schemeClr val="tx1"/>
              </a:solidFill>
              <a:latin typeface="メイリオ" panose="020B0604030504040204" pitchFamily="50" charset="-128"/>
              <a:ea typeface="メイリオ" panose="020B0604030504040204" pitchFamily="50" charset="-128"/>
            </a:endParaRPr>
          </a:p>
          <a:p>
            <a:pPr lvl="1"/>
            <a:r>
              <a:rPr lang="ja-JP" altLang="en-US" dirty="0">
                <a:solidFill>
                  <a:schemeClr val="tx1"/>
                </a:solidFill>
                <a:latin typeface="メイリオ" panose="020B0604030504040204" pitchFamily="50" charset="-128"/>
                <a:ea typeface="メイリオ" panose="020B0604030504040204" pitchFamily="50" charset="-128"/>
              </a:rPr>
              <a:t>■お客さま第一</a:t>
            </a:r>
            <a:endParaRPr lang="en-US" altLang="ja-JP" dirty="0">
              <a:solidFill>
                <a:schemeClr val="tx1"/>
              </a:solidFill>
              <a:latin typeface="メイリオ" panose="020B0604030504040204" pitchFamily="50" charset="-128"/>
              <a:ea typeface="メイリオ" panose="020B0604030504040204" pitchFamily="50" charset="-128"/>
            </a:endParaRPr>
          </a:p>
          <a:p>
            <a:pPr lvl="1"/>
            <a:r>
              <a:rPr lang="ja-JP" altLang="en-US" dirty="0">
                <a:solidFill>
                  <a:schemeClr val="tx1"/>
                </a:solidFill>
                <a:latin typeface="メイリオ" panose="020B0604030504040204" pitchFamily="50" charset="-128"/>
                <a:ea typeface="メイリオ" panose="020B0604030504040204" pitchFamily="50" charset="-128"/>
              </a:rPr>
              <a:t>■お客さま視点、消費者視点</a:t>
            </a:r>
            <a:endParaRPr lang="en-US" altLang="ja-JP" dirty="0">
              <a:solidFill>
                <a:schemeClr val="tx1"/>
              </a:solidFill>
              <a:latin typeface="メイリオ" panose="020B0604030504040204" pitchFamily="50" charset="-128"/>
              <a:ea typeface="メイリオ" panose="020B0604030504040204" pitchFamily="50" charset="-128"/>
            </a:endParaRPr>
          </a:p>
          <a:p>
            <a:pPr lvl="1"/>
            <a:r>
              <a:rPr lang="ja-JP" altLang="en-US" dirty="0">
                <a:solidFill>
                  <a:schemeClr val="tx1"/>
                </a:solidFill>
                <a:latin typeface="メイリオ" panose="020B0604030504040204" pitchFamily="50" charset="-128"/>
                <a:ea typeface="メイリオ" panose="020B0604030504040204" pitchFamily="50" charset="-128"/>
              </a:rPr>
              <a:t>■お客さまの声を聞く</a:t>
            </a:r>
            <a:endParaRPr lang="en-US" altLang="ja-JP" dirty="0">
              <a:solidFill>
                <a:schemeClr val="tx1"/>
              </a:solidFill>
              <a:latin typeface="メイリオ" panose="020B0604030504040204" pitchFamily="50" charset="-128"/>
              <a:ea typeface="メイリオ" panose="020B0604030504040204" pitchFamily="50" charset="-128"/>
            </a:endParaRPr>
          </a:p>
          <a:p>
            <a:pPr lvl="1"/>
            <a:r>
              <a:rPr lang="ja-JP" altLang="en-US" dirty="0">
                <a:solidFill>
                  <a:schemeClr val="tx1"/>
                </a:solidFill>
                <a:latin typeface="メイリオ" panose="020B0604030504040204" pitchFamily="50" charset="-128"/>
                <a:ea typeface="メイリオ" panose="020B0604030504040204" pitchFamily="50" charset="-128"/>
              </a:rPr>
              <a:t>■・・・</a:t>
            </a:r>
            <a:endParaRPr lang="en-US" altLang="ja-JP" dirty="0">
              <a:solidFill>
                <a:schemeClr val="tx1"/>
              </a:solidFill>
              <a:latin typeface="メイリオ" panose="020B0604030504040204" pitchFamily="50" charset="-128"/>
              <a:ea typeface="メイリオ" panose="020B0604030504040204" pitchFamily="50" charset="-128"/>
            </a:endParaRPr>
          </a:p>
          <a:p>
            <a:r>
              <a:rPr lang="ja-JP" altLang="en-US" sz="2800" dirty="0">
                <a:solidFill>
                  <a:schemeClr val="tx1"/>
                </a:solidFill>
                <a:latin typeface="メイリオ" panose="020B0604030504040204" pitchFamily="50" charset="-128"/>
                <a:ea typeface="メイリオ" panose="020B0604030504040204" pitchFamily="50" charset="-128"/>
              </a:rPr>
              <a:t>現実の企業像はどうか</a:t>
            </a:r>
            <a:endParaRPr lang="en-US" altLang="ja-JP" sz="2800" dirty="0">
              <a:solidFill>
                <a:schemeClr val="tx1"/>
              </a:solidFill>
              <a:latin typeface="メイリオ" panose="020B0604030504040204" pitchFamily="50" charset="-128"/>
              <a:ea typeface="メイリオ" panose="020B0604030504040204" pitchFamily="50" charset="-128"/>
            </a:endParaRPr>
          </a:p>
          <a:p>
            <a:pPr lvl="1"/>
            <a:r>
              <a:rPr lang="ja-JP" altLang="en-US" dirty="0">
                <a:solidFill>
                  <a:schemeClr val="tx1"/>
                </a:solidFill>
                <a:latin typeface="メイリオ" panose="020B0604030504040204" pitchFamily="50" charset="-128"/>
                <a:ea typeface="メイリオ" panose="020B0604030504040204" pitchFamily="50" charset="-128"/>
              </a:rPr>
              <a:t>就職しようかと考えている事業者は？</a:t>
            </a:r>
            <a:endParaRPr lang="en-US" altLang="ja-JP" dirty="0">
              <a:solidFill>
                <a:schemeClr val="tx1"/>
              </a:solidFill>
              <a:latin typeface="メイリオ" panose="020B0604030504040204" pitchFamily="50" charset="-128"/>
              <a:ea typeface="メイリオ" panose="020B0604030504040204" pitchFamily="50" charset="-128"/>
            </a:endParaRPr>
          </a:p>
          <a:p>
            <a:pPr lvl="1"/>
            <a:r>
              <a:rPr lang="ja-JP" altLang="en-US" dirty="0">
                <a:solidFill>
                  <a:schemeClr val="tx1"/>
                </a:solidFill>
                <a:latin typeface="メイリオ" panose="020B0604030504040204" pitchFamily="50" charset="-128"/>
                <a:ea typeface="メイリオ" panose="020B0604030504040204" pitchFamily="50" charset="-128"/>
              </a:rPr>
              <a:t>近くのコンビニ、スーパー、レストランはどうか？</a:t>
            </a:r>
            <a:endParaRPr lang="en-US" altLang="ja-JP" dirty="0">
              <a:solidFill>
                <a:schemeClr val="tx1"/>
              </a:solidFill>
              <a:latin typeface="メイリオ" panose="020B0604030504040204" pitchFamily="50" charset="-128"/>
              <a:ea typeface="メイリオ" panose="020B0604030504040204" pitchFamily="50" charset="-128"/>
            </a:endParaRPr>
          </a:p>
          <a:p>
            <a:pPr lvl="1"/>
            <a:r>
              <a:rPr lang="ja-JP" altLang="en-US" dirty="0">
                <a:solidFill>
                  <a:schemeClr val="tx1"/>
                </a:solidFill>
                <a:latin typeface="メイリオ" panose="020B0604030504040204" pitchFamily="50" charset="-128"/>
                <a:ea typeface="メイリオ" panose="020B0604030504040204" pitchFamily="50" charset="-128"/>
              </a:rPr>
              <a:t>不祥事を起こした事業者はどうか？</a:t>
            </a:r>
            <a:endParaRPr lang="en-US" altLang="ja-JP" dirty="0">
              <a:solidFill>
                <a:schemeClr val="tx1"/>
              </a:solidFill>
              <a:latin typeface="メイリオ" panose="020B0604030504040204" pitchFamily="50" charset="-128"/>
              <a:ea typeface="メイリオ" panose="020B0604030504040204" pitchFamily="50" charset="-128"/>
            </a:endParaRPr>
          </a:p>
          <a:p>
            <a:pPr marL="384048" lvl="2" indent="0">
              <a:buNone/>
            </a:pPr>
            <a:endParaRPr lang="en-US" altLang="ja-JP" sz="2200" dirty="0">
              <a:latin typeface="メイリオ" panose="020B0604030504040204" pitchFamily="50" charset="-128"/>
              <a:ea typeface="メイリオ" panose="020B0604030504040204" pitchFamily="50" charset="-128"/>
            </a:endParaRPr>
          </a:p>
          <a:p>
            <a:pPr lvl="1"/>
            <a:endParaRPr lang="en-US" altLang="ja-JP" sz="2600" dirty="0">
              <a:latin typeface="メイリオ" panose="020B0604030504040204" pitchFamily="50" charset="-128"/>
              <a:ea typeface="メイリオ" panose="020B0604030504040204" pitchFamily="50" charset="-128"/>
            </a:endParaRPr>
          </a:p>
          <a:p>
            <a:endParaRPr kumimoji="1" lang="ja-JP" altLang="en-US" sz="2800" dirty="0">
              <a:latin typeface="メイリオ" panose="020B0604030504040204" pitchFamily="50" charset="-128"/>
              <a:ea typeface="メイリオ" panose="020B0604030504040204" pitchFamily="50" charset="-128"/>
            </a:endParaRPr>
          </a:p>
        </p:txBody>
      </p:sp>
      <p:sp>
        <p:nvSpPr>
          <p:cNvPr id="4" name="フッター プレースホルダー 3"/>
          <p:cNvSpPr>
            <a:spLocks noGrp="1"/>
          </p:cNvSpPr>
          <p:nvPr>
            <p:ph type="ftr" sz="quarter" idx="11"/>
          </p:nvPr>
        </p:nvSpPr>
        <p:spPr/>
        <p:txBody>
          <a:bodyPr/>
          <a:lstStyle/>
          <a:p>
            <a:r>
              <a:rPr lang="en-US" altLang="zh-TW"/>
              <a:t>2016</a:t>
            </a:r>
            <a:r>
              <a:rPr lang="zh-TW" altLang="en-US"/>
              <a:t>年</a:t>
            </a:r>
            <a:r>
              <a:rPr lang="en-US" altLang="zh-TW"/>
              <a:t>6</a:t>
            </a:r>
            <a:r>
              <a:rPr lang="zh-TW" altLang="en-US"/>
              <a:t>月</a:t>
            </a:r>
            <a:r>
              <a:rPr lang="en-US" altLang="zh-TW"/>
              <a:t>10</a:t>
            </a:r>
            <a:r>
              <a:rPr lang="zh-TW" altLang="en-US"/>
              <a:t>日山梨大学「消費生活論」</a:t>
            </a:r>
            <a:endParaRPr lang="en-US" dirty="0"/>
          </a:p>
        </p:txBody>
      </p:sp>
      <p:sp>
        <p:nvSpPr>
          <p:cNvPr id="5" name="スライド番号プレースホルダー 4"/>
          <p:cNvSpPr>
            <a:spLocks noGrp="1"/>
          </p:cNvSpPr>
          <p:nvPr>
            <p:ph type="sldNum" sz="quarter" idx="12"/>
          </p:nvPr>
        </p:nvSpPr>
        <p:spPr/>
        <p:txBody>
          <a:bodyPr/>
          <a:lstStyle/>
          <a:p>
            <a:fld id="{629637A9-119A-49DA-BD12-AAC58B377D80}" type="slidenum">
              <a:rPr lang="en-US" smtClean="0"/>
              <a:t>3</a:t>
            </a:fld>
            <a:endParaRPr lang="en-US" dirty="0"/>
          </a:p>
        </p:txBody>
      </p:sp>
      <p:pic>
        <p:nvPicPr>
          <p:cNvPr id="6" name="図 5" descr="... 買い物 / ショッピング, 食べ物"/>
          <p:cNvPicPr>
            <a:picLocks noChangeAspect="1"/>
          </p:cNvPicPr>
          <p:nvPr/>
        </p:nvPicPr>
        <p:blipFill>
          <a:blip r:embed="rId2"/>
          <a:stretch>
            <a:fillRect/>
          </a:stretch>
        </p:blipFill>
        <p:spPr>
          <a:xfrm>
            <a:off x="9200644" y="4216437"/>
            <a:ext cx="2577662" cy="1652657"/>
          </a:xfrm>
          <a:prstGeom prst="rect">
            <a:avLst/>
          </a:prstGeom>
        </p:spPr>
      </p:pic>
      <p:pic>
        <p:nvPicPr>
          <p:cNvPr id="7" name="図 6" descr="オリックス (企業)"/>
          <p:cNvPicPr>
            <a:picLocks noChangeAspect="1"/>
          </p:cNvPicPr>
          <p:nvPr/>
        </p:nvPicPr>
        <p:blipFill>
          <a:blip r:embed="rId3"/>
          <a:stretch>
            <a:fillRect/>
          </a:stretch>
        </p:blipFill>
        <p:spPr>
          <a:xfrm>
            <a:off x="8125333" y="1650775"/>
            <a:ext cx="1438350" cy="2157526"/>
          </a:xfrm>
          <a:prstGeom prst="rect">
            <a:avLst/>
          </a:prstGeom>
        </p:spPr>
      </p:pic>
    </p:spTree>
    <p:extLst>
      <p:ext uri="{BB962C8B-B14F-4D97-AF65-F5344CB8AC3E}">
        <p14:creationId xmlns:p14="http://schemas.microsoft.com/office/powerpoint/2010/main" val="1905227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a:solidFill>
                  <a:schemeClr val="tx1"/>
                </a:solidFill>
                <a:latin typeface="メイリオ" panose="020B0604030504040204" pitchFamily="50" charset="-128"/>
                <a:ea typeface="メイリオ" panose="020B0604030504040204" pitchFamily="50" charset="-128"/>
              </a:rPr>
              <a:t>■「消費者志向経営」とは</a:t>
            </a:r>
          </a:p>
        </p:txBody>
      </p:sp>
      <p:sp>
        <p:nvSpPr>
          <p:cNvPr id="3" name="コンテンツ プレースホルダー 2"/>
          <p:cNvSpPr>
            <a:spLocks noGrp="1"/>
          </p:cNvSpPr>
          <p:nvPr>
            <p:ph idx="1"/>
          </p:nvPr>
        </p:nvSpPr>
        <p:spPr>
          <a:xfrm>
            <a:off x="1097279" y="1845733"/>
            <a:ext cx="10183017" cy="4614051"/>
          </a:xfrm>
        </p:spPr>
        <p:txBody>
          <a:bodyPr>
            <a:normAutofit fontScale="92500"/>
          </a:bodyPr>
          <a:lstStyle/>
          <a:p>
            <a:pPr marL="91440" lvl="3" indent="-91440">
              <a:spcBef>
                <a:spcPts val="1200"/>
              </a:spcBef>
              <a:spcAft>
                <a:spcPts val="200"/>
              </a:spcAft>
              <a:buSzPct val="100000"/>
              <a:buFont typeface="Calibri" panose="020F0502020204030204" pitchFamily="34" charset="0"/>
              <a:buChar char=" "/>
            </a:pPr>
            <a:r>
              <a:rPr lang="ja-JP" altLang="en-US" sz="2100" dirty="0">
                <a:latin typeface="メイリオ" panose="020B0604030504040204" pitchFamily="50" charset="-128"/>
                <a:ea typeface="メイリオ" panose="020B0604030504040204" pitchFamily="50" charset="-128"/>
              </a:rPr>
              <a:t>　　　　　　　　　</a:t>
            </a:r>
            <a:r>
              <a:rPr lang="ja-JP" altLang="en-US" sz="2100" dirty="0">
                <a:solidFill>
                  <a:schemeClr val="tx1"/>
                </a:solidFill>
                <a:latin typeface="メイリオ" panose="020B0604030504040204" pitchFamily="50" charset="-128"/>
                <a:ea typeface="メイリオ" panose="020B0604030504040204" pitchFamily="50" charset="-128"/>
              </a:rPr>
              <a:t>出所：消費者志向経営の取組促進に関する検討会報告書（</a:t>
            </a:r>
            <a:r>
              <a:rPr lang="en-US" altLang="ja-JP" sz="2100" dirty="0">
                <a:solidFill>
                  <a:schemeClr val="tx1"/>
                </a:solidFill>
                <a:latin typeface="メイリオ" panose="020B0604030504040204" pitchFamily="50" charset="-128"/>
                <a:ea typeface="メイリオ" panose="020B0604030504040204" pitchFamily="50" charset="-128"/>
              </a:rPr>
              <a:t>2016</a:t>
            </a:r>
            <a:r>
              <a:rPr lang="ja-JP" altLang="en-US" sz="2100" dirty="0">
                <a:solidFill>
                  <a:schemeClr val="tx1"/>
                </a:solidFill>
                <a:latin typeface="メイリオ" panose="020B0604030504040204" pitchFamily="50" charset="-128"/>
                <a:ea typeface="メイリオ" panose="020B0604030504040204" pitchFamily="50" charset="-128"/>
              </a:rPr>
              <a:t>年</a:t>
            </a:r>
            <a:r>
              <a:rPr lang="en-US" altLang="ja-JP" sz="2100" dirty="0">
                <a:solidFill>
                  <a:schemeClr val="tx1"/>
                </a:solidFill>
                <a:latin typeface="メイリオ" panose="020B0604030504040204" pitchFamily="50" charset="-128"/>
                <a:ea typeface="メイリオ" panose="020B0604030504040204" pitchFamily="50" charset="-128"/>
              </a:rPr>
              <a:t>4</a:t>
            </a:r>
            <a:r>
              <a:rPr lang="ja-JP" altLang="en-US" sz="2100" dirty="0">
                <a:solidFill>
                  <a:schemeClr val="tx1"/>
                </a:solidFill>
                <a:latin typeface="メイリオ" panose="020B0604030504040204" pitchFamily="50" charset="-128"/>
                <a:ea typeface="メイリオ" panose="020B0604030504040204" pitchFamily="50" charset="-128"/>
              </a:rPr>
              <a:t>月）</a:t>
            </a:r>
            <a:endParaRPr lang="en-US" altLang="ja-JP" dirty="0">
              <a:solidFill>
                <a:schemeClr val="tx1"/>
              </a:solidFill>
              <a:latin typeface="メイリオ" panose="020B0604030504040204" pitchFamily="50" charset="-128"/>
              <a:ea typeface="メイリオ" panose="020B0604030504040204" pitchFamily="50" charset="-128"/>
            </a:endParaRPr>
          </a:p>
          <a:p>
            <a:r>
              <a:rPr lang="ja-JP" altLang="en-US" dirty="0">
                <a:solidFill>
                  <a:schemeClr val="tx1"/>
                </a:solidFill>
                <a:latin typeface="メイリオ" panose="020B0604030504040204" pitchFamily="50" charset="-128"/>
                <a:ea typeface="メイリオ" panose="020B0604030504040204" pitchFamily="50" charset="-128"/>
              </a:rPr>
              <a:t>本報告書における「消費者志向経営」とは、基本的に事業者が行う次の活動を意味している。</a:t>
            </a:r>
            <a:endParaRPr lang="en-US" altLang="ja-JP" dirty="0">
              <a:solidFill>
                <a:schemeClr val="tx1"/>
              </a:solidFill>
              <a:latin typeface="メイリオ" panose="020B0604030504040204" pitchFamily="50" charset="-128"/>
              <a:ea typeface="メイリオ" panose="020B0604030504040204" pitchFamily="50" charset="-128"/>
            </a:endParaRPr>
          </a:p>
          <a:p>
            <a:r>
              <a:rPr lang="ja-JP" altLang="en-US" dirty="0">
                <a:solidFill>
                  <a:schemeClr val="tx1"/>
                </a:solidFill>
                <a:latin typeface="メイリオ" panose="020B0604030504040204" pitchFamily="50" charset="-128"/>
                <a:ea typeface="メイリオ" panose="020B0604030504040204" pitchFamily="50" charset="-128"/>
              </a:rPr>
              <a:t>  事業者が、現在の顧客だけでなく、消費者全体の視点に立ち、消費者の権利の確保及び</a:t>
            </a:r>
            <a:endParaRPr lang="en-US" altLang="ja-JP" dirty="0">
              <a:solidFill>
                <a:schemeClr val="tx1"/>
              </a:solidFill>
              <a:latin typeface="メイリオ" panose="020B0604030504040204" pitchFamily="50" charset="-128"/>
              <a:ea typeface="メイリオ" panose="020B0604030504040204" pitchFamily="50" charset="-128"/>
            </a:endParaRPr>
          </a:p>
          <a:p>
            <a:r>
              <a:rPr lang="ja-JP" altLang="en-US" dirty="0">
                <a:solidFill>
                  <a:schemeClr val="tx1"/>
                </a:solidFill>
                <a:latin typeface="メイリオ" panose="020B0604030504040204" pitchFamily="50" charset="-128"/>
                <a:ea typeface="メイリオ" panose="020B0604030504040204" pitchFamily="50" charset="-128"/>
              </a:rPr>
              <a:t>　利益の向上を図ることを経営の中心と位置付けること。</a:t>
            </a:r>
            <a:endParaRPr lang="en-US" altLang="ja-JP" dirty="0">
              <a:solidFill>
                <a:schemeClr val="tx1"/>
              </a:solidFill>
              <a:latin typeface="メイリオ" panose="020B0604030504040204" pitchFamily="50" charset="-128"/>
              <a:ea typeface="メイリオ" panose="020B0604030504040204" pitchFamily="50" charset="-128"/>
            </a:endParaRPr>
          </a:p>
          <a:p>
            <a:r>
              <a:rPr lang="ja-JP" altLang="en-US" dirty="0">
                <a:solidFill>
                  <a:schemeClr val="tx1"/>
                </a:solidFill>
                <a:latin typeface="メイリオ" panose="020B0604030504040204" pitchFamily="50" charset="-128"/>
                <a:ea typeface="メイリオ" panose="020B0604030504040204" pitchFamily="50" charset="-128"/>
              </a:rPr>
              <a:t>  その上で、健全な市場の担い手として、消費者の安全や取引の公正性の確保、消費者に必</a:t>
            </a:r>
            <a:endParaRPr lang="en-US" altLang="ja-JP" dirty="0">
              <a:solidFill>
                <a:schemeClr val="tx1"/>
              </a:solidFill>
              <a:latin typeface="メイリオ" panose="020B0604030504040204" pitchFamily="50" charset="-128"/>
              <a:ea typeface="メイリオ" panose="020B0604030504040204" pitchFamily="50" charset="-128"/>
            </a:endParaRPr>
          </a:p>
          <a:p>
            <a:r>
              <a:rPr lang="ja-JP" altLang="en-US" dirty="0">
                <a:solidFill>
                  <a:schemeClr val="tx1"/>
                </a:solidFill>
                <a:latin typeface="メイリオ" panose="020B0604030504040204" pitchFamily="50" charset="-128"/>
                <a:ea typeface="メイリオ" panose="020B0604030504040204" pitchFamily="50" charset="-128"/>
              </a:rPr>
              <a:t>　要な情報の提供、消費者の知識、経験等への配慮、 苦情処理体制の整備等を通じ、消費者</a:t>
            </a:r>
            <a:endParaRPr lang="en-US" altLang="ja-JP" dirty="0">
              <a:solidFill>
                <a:schemeClr val="tx1"/>
              </a:solidFill>
              <a:latin typeface="メイリオ" panose="020B0604030504040204" pitchFamily="50" charset="-128"/>
              <a:ea typeface="メイリオ" panose="020B0604030504040204" pitchFamily="50" charset="-128"/>
            </a:endParaRPr>
          </a:p>
          <a:p>
            <a:r>
              <a:rPr lang="ja-JP" altLang="en-US" dirty="0">
                <a:solidFill>
                  <a:schemeClr val="tx1"/>
                </a:solidFill>
                <a:latin typeface="メイリオ" panose="020B0604030504040204" pitchFamily="50" charset="-128"/>
                <a:ea typeface="メイリオ" panose="020B0604030504040204" pitchFamily="50" charset="-128"/>
              </a:rPr>
              <a:t>　の信頼を獲得すること。 </a:t>
            </a:r>
            <a:endParaRPr lang="en-US" altLang="ja-JP" dirty="0">
              <a:solidFill>
                <a:schemeClr val="tx1"/>
              </a:solidFill>
              <a:latin typeface="メイリオ" panose="020B0604030504040204" pitchFamily="50" charset="-128"/>
              <a:ea typeface="メイリオ" panose="020B0604030504040204" pitchFamily="50" charset="-128"/>
            </a:endParaRPr>
          </a:p>
          <a:p>
            <a:r>
              <a:rPr lang="ja-JP" altLang="en-US" dirty="0">
                <a:solidFill>
                  <a:schemeClr val="tx1"/>
                </a:solidFill>
                <a:latin typeface="メイリオ" panose="020B0604030504040204" pitchFamily="50" charset="-128"/>
                <a:ea typeface="メイリオ" panose="020B0604030504040204" pitchFamily="50" charset="-128"/>
              </a:rPr>
              <a:t> さらに、中長期的な視点に立ち、持続可能で望ましい社会の構築に向けて、自らの社会的</a:t>
            </a:r>
            <a:endParaRPr lang="en-US" altLang="ja-JP" dirty="0">
              <a:solidFill>
                <a:schemeClr val="tx1"/>
              </a:solidFill>
              <a:latin typeface="メイリオ" panose="020B0604030504040204" pitchFamily="50" charset="-128"/>
              <a:ea typeface="メイリオ" panose="020B0604030504040204" pitchFamily="50" charset="-128"/>
            </a:endParaRPr>
          </a:p>
          <a:p>
            <a:r>
              <a:rPr lang="ja-JP" altLang="en-US" dirty="0">
                <a:solidFill>
                  <a:schemeClr val="tx1"/>
                </a:solidFill>
                <a:latin typeface="メイリオ" panose="020B0604030504040204" pitchFamily="50" charset="-128"/>
                <a:ea typeface="メイリオ" panose="020B0604030504040204" pitchFamily="50" charset="-128"/>
              </a:rPr>
              <a:t>　責任を自覚して事業活動を行うこと。</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4" name="フッター プレースホルダー 3"/>
          <p:cNvSpPr>
            <a:spLocks noGrp="1"/>
          </p:cNvSpPr>
          <p:nvPr>
            <p:ph type="ftr" sz="quarter" idx="11"/>
          </p:nvPr>
        </p:nvSpPr>
        <p:spPr/>
        <p:txBody>
          <a:bodyPr/>
          <a:lstStyle/>
          <a:p>
            <a:r>
              <a:rPr lang="en-US" altLang="zh-TW"/>
              <a:t>2016</a:t>
            </a:r>
            <a:r>
              <a:rPr lang="zh-TW" altLang="en-US"/>
              <a:t>年</a:t>
            </a:r>
            <a:r>
              <a:rPr lang="en-US" altLang="zh-TW"/>
              <a:t>6</a:t>
            </a:r>
            <a:r>
              <a:rPr lang="zh-TW" altLang="en-US"/>
              <a:t>月</a:t>
            </a:r>
            <a:r>
              <a:rPr lang="en-US" altLang="zh-TW"/>
              <a:t>10</a:t>
            </a:r>
            <a:r>
              <a:rPr lang="zh-TW" altLang="en-US"/>
              <a:t>日山梨大学「消費生活論」</a:t>
            </a:r>
            <a:endParaRPr lang="en-US" dirty="0"/>
          </a:p>
        </p:txBody>
      </p:sp>
      <p:sp>
        <p:nvSpPr>
          <p:cNvPr id="5" name="スライド番号プレースホルダー 4"/>
          <p:cNvSpPr>
            <a:spLocks noGrp="1"/>
          </p:cNvSpPr>
          <p:nvPr>
            <p:ph type="sldNum" sz="quarter" idx="12"/>
          </p:nvPr>
        </p:nvSpPr>
        <p:spPr/>
        <p:txBody>
          <a:bodyPr/>
          <a:lstStyle/>
          <a:p>
            <a:fld id="{629637A9-119A-49DA-BD12-AAC58B377D80}" type="slidenum">
              <a:rPr lang="en-US" smtClean="0"/>
              <a:t>4</a:t>
            </a:fld>
            <a:endParaRPr lang="en-US" dirty="0"/>
          </a:p>
        </p:txBody>
      </p:sp>
    </p:spTree>
    <p:extLst>
      <p:ext uri="{BB962C8B-B14F-4D97-AF65-F5344CB8AC3E}">
        <p14:creationId xmlns:p14="http://schemas.microsoft.com/office/powerpoint/2010/main" val="220607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a:solidFill>
                  <a:schemeClr val="tx1"/>
                </a:solidFill>
                <a:latin typeface="メイリオ" panose="020B0604030504040204" pitchFamily="50" charset="-128"/>
                <a:ea typeface="メイリオ" panose="020B0604030504040204" pitchFamily="50" charset="-128"/>
              </a:rPr>
              <a:t>２．事業者の消費者志向経営の変化</a:t>
            </a:r>
            <a:endParaRPr kumimoji="1" lang="ja-JP" altLang="en-US" sz="3200" dirty="0">
              <a:solidFill>
                <a:schemeClr val="tx1"/>
              </a:solidFill>
            </a:endParaRPr>
          </a:p>
        </p:txBody>
      </p:sp>
      <p:sp>
        <p:nvSpPr>
          <p:cNvPr id="3" name="コンテンツ プレースホルダー 2"/>
          <p:cNvSpPr>
            <a:spLocks noGrp="1"/>
          </p:cNvSpPr>
          <p:nvPr>
            <p:ph idx="1"/>
          </p:nvPr>
        </p:nvSpPr>
        <p:spPr>
          <a:xfrm>
            <a:off x="1097280" y="1845733"/>
            <a:ext cx="10058400" cy="4614051"/>
          </a:xfrm>
        </p:spPr>
        <p:txBody>
          <a:bodyPr>
            <a:normAutofit fontScale="70000" lnSpcReduction="20000"/>
          </a:bodyPr>
          <a:lstStyle/>
          <a:p>
            <a:r>
              <a:rPr kumimoji="1" lang="ja-JP" altLang="en-US" sz="2800" dirty="0">
                <a:solidFill>
                  <a:schemeClr val="tx1"/>
                </a:solidFill>
                <a:latin typeface="メイリオ" panose="020B0604030504040204" pitchFamily="50" charset="-128"/>
                <a:ea typeface="メイリオ" panose="020B0604030504040204" pitchFamily="50" charset="-128"/>
              </a:rPr>
              <a:t>進展のポイント</a:t>
            </a:r>
            <a:endParaRPr kumimoji="1" lang="en-US" altLang="ja-JP" sz="2800" dirty="0">
              <a:solidFill>
                <a:schemeClr val="tx1"/>
              </a:solidFill>
              <a:latin typeface="メイリオ" panose="020B0604030504040204" pitchFamily="50" charset="-128"/>
              <a:ea typeface="メイリオ" panose="020B0604030504040204" pitchFamily="50" charset="-128"/>
            </a:endParaRPr>
          </a:p>
          <a:p>
            <a:pPr lvl="1"/>
            <a:r>
              <a:rPr lang="ja-JP" altLang="en-US" sz="2400" dirty="0">
                <a:solidFill>
                  <a:schemeClr val="tx1"/>
                </a:solidFill>
                <a:latin typeface="メイリオ" panose="020B0604030504040204" pitchFamily="50" charset="-128"/>
                <a:ea typeface="メイリオ" panose="020B0604030504040204" pitchFamily="50" charset="-128"/>
              </a:rPr>
              <a:t>苦情対応</a:t>
            </a:r>
            <a:endParaRPr lang="en-US" altLang="ja-JP" sz="2400" dirty="0">
              <a:solidFill>
                <a:schemeClr val="tx1"/>
              </a:solidFill>
              <a:latin typeface="メイリオ" panose="020B0604030504040204" pitchFamily="50" charset="-128"/>
              <a:ea typeface="メイリオ" panose="020B0604030504040204" pitchFamily="50" charset="-128"/>
            </a:endParaRPr>
          </a:p>
          <a:p>
            <a:pPr lvl="2"/>
            <a:r>
              <a:rPr lang="ja-JP" altLang="en-US" sz="2000" dirty="0">
                <a:solidFill>
                  <a:schemeClr val="tx1"/>
                </a:solidFill>
                <a:latin typeface="メイリオ" panose="020B0604030504040204" pitchFamily="50" charset="-128"/>
                <a:ea typeface="メイリオ" panose="020B0604030504040204" pitchFamily="50" charset="-128"/>
              </a:rPr>
              <a:t>消費者保護基本法（</a:t>
            </a:r>
            <a:r>
              <a:rPr lang="en-US" altLang="ja-JP" sz="2000" dirty="0">
                <a:solidFill>
                  <a:schemeClr val="tx1"/>
                </a:solidFill>
                <a:latin typeface="メイリオ" panose="020B0604030504040204" pitchFamily="50" charset="-128"/>
                <a:ea typeface="メイリオ" panose="020B0604030504040204" pitchFamily="50" charset="-128"/>
              </a:rPr>
              <a:t>1968</a:t>
            </a:r>
            <a:r>
              <a:rPr lang="ja-JP" altLang="en-US" sz="2000" dirty="0">
                <a:solidFill>
                  <a:schemeClr val="tx1"/>
                </a:solidFill>
                <a:latin typeface="メイリオ" panose="020B0604030504040204" pitchFamily="50" charset="-128"/>
                <a:ea typeface="メイリオ" panose="020B0604030504040204" pitchFamily="50" charset="-128"/>
              </a:rPr>
              <a:t>年）を契機に始まる</a:t>
            </a:r>
            <a:endParaRPr lang="en-US" altLang="ja-JP" sz="2000" dirty="0">
              <a:solidFill>
                <a:schemeClr val="tx1"/>
              </a:solidFill>
              <a:latin typeface="メイリオ" panose="020B0604030504040204" pitchFamily="50" charset="-128"/>
              <a:ea typeface="メイリオ" panose="020B0604030504040204" pitchFamily="50" charset="-128"/>
            </a:endParaRPr>
          </a:p>
          <a:p>
            <a:pPr lvl="3"/>
            <a:r>
              <a:rPr lang="ja-JP" altLang="en-US" sz="2000" dirty="0">
                <a:solidFill>
                  <a:schemeClr val="tx1"/>
                </a:solidFill>
                <a:latin typeface="メイリオ" panose="020B0604030504040204" pitchFamily="50" charset="-128"/>
                <a:ea typeface="メイリオ" panose="020B0604030504040204" pitchFamily="50" charset="-128"/>
              </a:rPr>
              <a:t>事業者の責務の規定</a:t>
            </a:r>
            <a:endParaRPr lang="en-US" altLang="ja-JP" sz="2000" dirty="0">
              <a:solidFill>
                <a:schemeClr val="tx1"/>
              </a:solidFill>
              <a:latin typeface="メイリオ" panose="020B0604030504040204" pitchFamily="50" charset="-128"/>
              <a:ea typeface="メイリオ" panose="020B0604030504040204" pitchFamily="50" charset="-128"/>
            </a:endParaRPr>
          </a:p>
          <a:p>
            <a:pPr lvl="3"/>
            <a:endParaRPr lang="en-US" altLang="ja-JP" sz="2000" dirty="0">
              <a:solidFill>
                <a:schemeClr val="tx1"/>
              </a:solidFill>
              <a:latin typeface="メイリオ" panose="020B0604030504040204" pitchFamily="50" charset="-128"/>
              <a:ea typeface="メイリオ" panose="020B0604030504040204" pitchFamily="50" charset="-128"/>
            </a:endParaRPr>
          </a:p>
          <a:p>
            <a:pPr lvl="1"/>
            <a:r>
              <a:rPr lang="en-US" altLang="ja-JP" sz="2400" dirty="0">
                <a:solidFill>
                  <a:schemeClr val="tx1"/>
                </a:solidFill>
                <a:latin typeface="メイリオ" panose="020B0604030504040204" pitchFamily="50" charset="-128"/>
                <a:ea typeface="メイリオ" panose="020B0604030504040204" pitchFamily="50" charset="-128"/>
              </a:rPr>
              <a:t>1990</a:t>
            </a:r>
            <a:r>
              <a:rPr lang="ja-JP" altLang="en-US" sz="2400" dirty="0">
                <a:solidFill>
                  <a:schemeClr val="tx1"/>
                </a:solidFill>
                <a:latin typeface="メイリオ" panose="020B0604030504040204" pitchFamily="50" charset="-128"/>
                <a:ea typeface="メイリオ" panose="020B0604030504040204" pitchFamily="50" charset="-128"/>
              </a:rPr>
              <a:t>年代～</a:t>
            </a:r>
            <a:r>
              <a:rPr lang="en-US" altLang="ja-JP" sz="2400" dirty="0">
                <a:solidFill>
                  <a:schemeClr val="tx1"/>
                </a:solidFill>
                <a:latin typeface="メイリオ" panose="020B0604030504040204" pitchFamily="50" charset="-128"/>
                <a:ea typeface="メイリオ" panose="020B0604030504040204" pitchFamily="50" charset="-128"/>
              </a:rPr>
              <a:t>CS(</a:t>
            </a:r>
            <a:r>
              <a:rPr lang="ja-JP" altLang="en-US" sz="2400" dirty="0">
                <a:solidFill>
                  <a:schemeClr val="tx1"/>
                </a:solidFill>
                <a:latin typeface="メイリオ" panose="020B0604030504040204" pitchFamily="50" charset="-128"/>
                <a:ea typeface="メイリオ" panose="020B0604030504040204" pitchFamily="50" charset="-128"/>
              </a:rPr>
              <a:t>顧客満足）</a:t>
            </a:r>
            <a:endParaRPr lang="en-US" altLang="ja-JP" sz="2400" dirty="0">
              <a:solidFill>
                <a:schemeClr val="tx1"/>
              </a:solidFill>
              <a:latin typeface="メイリオ" panose="020B0604030504040204" pitchFamily="50" charset="-128"/>
              <a:ea typeface="メイリオ" panose="020B0604030504040204" pitchFamily="50" charset="-128"/>
            </a:endParaRPr>
          </a:p>
          <a:p>
            <a:pPr lvl="2"/>
            <a:r>
              <a:rPr lang="ja-JP" altLang="en-US" sz="2000" dirty="0">
                <a:solidFill>
                  <a:schemeClr val="tx1"/>
                </a:solidFill>
                <a:latin typeface="メイリオ" panose="020B0604030504040204" pitchFamily="50" charset="-128"/>
                <a:ea typeface="メイリオ" panose="020B0604030504040204" pitchFamily="50" charset="-128"/>
              </a:rPr>
              <a:t>アメリカからの導入</a:t>
            </a:r>
            <a:endParaRPr lang="en-US" altLang="ja-JP" sz="2000" dirty="0">
              <a:solidFill>
                <a:schemeClr val="tx1"/>
              </a:solidFill>
              <a:latin typeface="メイリオ" panose="020B0604030504040204" pitchFamily="50" charset="-128"/>
              <a:ea typeface="メイリオ" panose="020B0604030504040204" pitchFamily="50" charset="-128"/>
            </a:endParaRPr>
          </a:p>
          <a:p>
            <a:pPr lvl="1"/>
            <a:endParaRPr lang="en-US" altLang="ja-JP" sz="2600" dirty="0">
              <a:solidFill>
                <a:schemeClr val="tx1"/>
              </a:solidFill>
              <a:latin typeface="メイリオ" panose="020B0604030504040204" pitchFamily="50" charset="-128"/>
              <a:ea typeface="メイリオ" panose="020B0604030504040204" pitchFamily="50" charset="-128"/>
            </a:endParaRPr>
          </a:p>
          <a:p>
            <a:pPr lvl="1"/>
            <a:r>
              <a:rPr lang="en-US" altLang="ja-JP" sz="2400" dirty="0">
                <a:solidFill>
                  <a:schemeClr val="tx1"/>
                </a:solidFill>
                <a:latin typeface="メイリオ" panose="020B0604030504040204" pitchFamily="50" charset="-128"/>
                <a:ea typeface="メイリオ" panose="020B0604030504040204" pitchFamily="50" charset="-128"/>
              </a:rPr>
              <a:t>2003</a:t>
            </a:r>
            <a:r>
              <a:rPr lang="ja-JP" altLang="en-US" sz="2400" dirty="0">
                <a:solidFill>
                  <a:schemeClr val="tx1"/>
                </a:solidFill>
                <a:latin typeface="メイリオ" panose="020B0604030504040204" pitchFamily="50" charset="-128"/>
                <a:ea typeface="メイリオ" panose="020B0604030504040204" pitchFamily="50" charset="-128"/>
              </a:rPr>
              <a:t>年　</a:t>
            </a:r>
            <a:r>
              <a:rPr lang="en-US" altLang="ja-JP" sz="2400" dirty="0">
                <a:solidFill>
                  <a:schemeClr val="tx1"/>
                </a:solidFill>
                <a:latin typeface="メイリオ" panose="020B0604030504040204" pitchFamily="50" charset="-128"/>
                <a:ea typeface="メイリオ" panose="020B0604030504040204" pitchFamily="50" charset="-128"/>
              </a:rPr>
              <a:t>CSR(</a:t>
            </a:r>
            <a:r>
              <a:rPr lang="ja-JP" altLang="en-US" sz="2400" dirty="0">
                <a:solidFill>
                  <a:schemeClr val="tx1"/>
                </a:solidFill>
                <a:latin typeface="メイリオ" panose="020B0604030504040204" pitchFamily="50" charset="-128"/>
                <a:ea typeface="メイリオ" panose="020B0604030504040204" pitchFamily="50" charset="-128"/>
              </a:rPr>
              <a:t>企業の社会的責任</a:t>
            </a:r>
            <a:r>
              <a:rPr lang="ja-JP" altLang="en-US" sz="2600" dirty="0">
                <a:solidFill>
                  <a:schemeClr val="tx1"/>
                </a:solidFill>
                <a:latin typeface="メイリオ" panose="020B0604030504040204" pitchFamily="50" charset="-128"/>
                <a:ea typeface="メイリオ" panose="020B0604030504040204" pitchFamily="50" charset="-128"/>
              </a:rPr>
              <a:t>）の取組みへ</a:t>
            </a:r>
            <a:endParaRPr lang="en-US" altLang="ja-JP" sz="2600" dirty="0">
              <a:solidFill>
                <a:schemeClr val="tx1"/>
              </a:solidFill>
              <a:latin typeface="メイリオ" panose="020B0604030504040204" pitchFamily="50" charset="-128"/>
              <a:ea typeface="メイリオ" panose="020B0604030504040204" pitchFamily="50" charset="-128"/>
            </a:endParaRPr>
          </a:p>
          <a:p>
            <a:pPr lvl="2"/>
            <a:r>
              <a:rPr lang="en-US" altLang="ja-JP" sz="2000" dirty="0">
                <a:solidFill>
                  <a:schemeClr val="tx1"/>
                </a:solidFill>
                <a:latin typeface="メイリオ" panose="020B0604030504040204" pitchFamily="50" charset="-128"/>
                <a:ea typeface="メイリオ" panose="020B0604030504040204" pitchFamily="50" charset="-128"/>
              </a:rPr>
              <a:t>【</a:t>
            </a:r>
            <a:r>
              <a:rPr lang="ja-JP" altLang="en-US" sz="2000" dirty="0">
                <a:solidFill>
                  <a:schemeClr val="tx1"/>
                </a:solidFill>
                <a:latin typeface="メイリオ" panose="020B0604030504040204" pitchFamily="50" charset="-128"/>
                <a:ea typeface="メイリオ" panose="020B0604030504040204" pitchFamily="50" charset="-128"/>
              </a:rPr>
              <a:t>欧州</a:t>
            </a:r>
            <a:r>
              <a:rPr lang="en-US" altLang="ja-JP" sz="2000" dirty="0">
                <a:solidFill>
                  <a:schemeClr val="tx1"/>
                </a:solidFill>
                <a:latin typeface="メイリオ" panose="020B0604030504040204" pitchFamily="50" charset="-128"/>
                <a:ea typeface="メイリオ" panose="020B0604030504040204" pitchFamily="50" charset="-128"/>
              </a:rPr>
              <a:t>】</a:t>
            </a:r>
            <a:r>
              <a:rPr lang="ja-JP" altLang="en-US" sz="2000" dirty="0">
                <a:solidFill>
                  <a:schemeClr val="tx1"/>
                </a:solidFill>
                <a:latin typeface="メイリオ" panose="020B0604030504040204" pitchFamily="50" charset="-128"/>
                <a:ea typeface="メイリオ" panose="020B0604030504040204" pitchFamily="50" charset="-128"/>
              </a:rPr>
              <a:t>持続可能な社会への企業の要請（</a:t>
            </a:r>
            <a:r>
              <a:rPr lang="en-US" altLang="ja-JP" sz="2000" dirty="0">
                <a:solidFill>
                  <a:schemeClr val="tx1"/>
                </a:solidFill>
                <a:latin typeface="メイリオ" panose="020B0604030504040204" pitchFamily="50" charset="-128"/>
                <a:ea typeface="メイリオ" panose="020B0604030504040204" pitchFamily="50" charset="-128"/>
              </a:rPr>
              <a:t>CSR</a:t>
            </a:r>
            <a:r>
              <a:rPr lang="ja-JP" altLang="en-US" sz="2000" dirty="0">
                <a:solidFill>
                  <a:schemeClr val="tx1"/>
                </a:solidFill>
                <a:latin typeface="メイリオ" panose="020B0604030504040204" pitchFamily="50" charset="-128"/>
                <a:ea typeface="メイリオ" panose="020B0604030504040204" pitchFamily="50" charset="-128"/>
              </a:rPr>
              <a:t>）</a:t>
            </a:r>
            <a:endParaRPr lang="en-US" altLang="ja-JP" sz="2000" dirty="0">
              <a:solidFill>
                <a:schemeClr val="tx1"/>
              </a:solidFill>
              <a:latin typeface="メイリオ" panose="020B0604030504040204" pitchFamily="50" charset="-128"/>
              <a:ea typeface="メイリオ" panose="020B0604030504040204" pitchFamily="50" charset="-128"/>
            </a:endParaRPr>
          </a:p>
          <a:p>
            <a:pPr lvl="2"/>
            <a:r>
              <a:rPr lang="en-US" altLang="ja-JP" sz="2000" dirty="0">
                <a:solidFill>
                  <a:schemeClr val="tx1"/>
                </a:solidFill>
                <a:latin typeface="メイリオ" panose="020B0604030504040204" pitchFamily="50" charset="-128"/>
                <a:ea typeface="メイリオ" panose="020B0604030504040204" pitchFamily="50" charset="-128"/>
              </a:rPr>
              <a:t>【</a:t>
            </a:r>
            <a:r>
              <a:rPr lang="ja-JP" altLang="en-US" sz="2000" dirty="0">
                <a:solidFill>
                  <a:schemeClr val="tx1"/>
                </a:solidFill>
                <a:latin typeface="メイリオ" panose="020B0604030504040204" pitchFamily="50" charset="-128"/>
                <a:ea typeface="メイリオ" panose="020B0604030504040204" pitchFamily="50" charset="-128"/>
              </a:rPr>
              <a:t>日本</a:t>
            </a:r>
            <a:r>
              <a:rPr lang="en-US" altLang="ja-JP" sz="2000" dirty="0">
                <a:solidFill>
                  <a:schemeClr val="tx1"/>
                </a:solidFill>
                <a:latin typeface="メイリオ" panose="020B0604030504040204" pitchFamily="50" charset="-128"/>
                <a:ea typeface="メイリオ" panose="020B0604030504040204" pitchFamily="50" charset="-128"/>
              </a:rPr>
              <a:t>】2003</a:t>
            </a:r>
            <a:r>
              <a:rPr lang="ja-JP" altLang="en-US" sz="2000" dirty="0">
                <a:solidFill>
                  <a:schemeClr val="tx1"/>
                </a:solidFill>
                <a:latin typeface="メイリオ" panose="020B0604030504040204" pitchFamily="50" charset="-128"/>
                <a:ea typeface="メイリオ" panose="020B0604030504040204" pitchFamily="50" charset="-128"/>
              </a:rPr>
              <a:t>年</a:t>
            </a:r>
            <a:r>
              <a:rPr lang="en-US" altLang="ja-JP" sz="2000" dirty="0">
                <a:solidFill>
                  <a:schemeClr val="tx1"/>
                </a:solidFill>
                <a:latin typeface="メイリオ" panose="020B0604030504040204" pitchFamily="50" charset="-128"/>
                <a:ea typeface="メイリオ" panose="020B0604030504040204" pitchFamily="50" charset="-128"/>
              </a:rPr>
              <a:t>CSR</a:t>
            </a:r>
            <a:r>
              <a:rPr lang="ja-JP" altLang="en-US" sz="2000" dirty="0">
                <a:solidFill>
                  <a:schemeClr val="tx1"/>
                </a:solidFill>
                <a:latin typeface="メイリオ" panose="020B0604030504040204" pitchFamily="50" charset="-128"/>
                <a:ea typeface="メイリオ" panose="020B0604030504040204" pitchFamily="50" charset="-128"/>
              </a:rPr>
              <a:t>元年</a:t>
            </a:r>
            <a:endParaRPr lang="en-US" altLang="ja-JP" sz="2000" dirty="0">
              <a:solidFill>
                <a:schemeClr val="tx1"/>
              </a:solidFill>
              <a:latin typeface="メイリオ" panose="020B0604030504040204" pitchFamily="50" charset="-128"/>
              <a:ea typeface="メイリオ" panose="020B0604030504040204" pitchFamily="50" charset="-128"/>
            </a:endParaRPr>
          </a:p>
          <a:p>
            <a:pPr lvl="4"/>
            <a:r>
              <a:rPr lang="ja-JP" altLang="en-US" sz="2000" dirty="0">
                <a:solidFill>
                  <a:schemeClr val="tx1"/>
                </a:solidFill>
                <a:latin typeface="メイリオ" panose="020B0604030504040204" pitchFamily="50" charset="-128"/>
                <a:ea typeface="メイリオ" panose="020B0604030504040204" pitchFamily="50" charset="-128"/>
              </a:rPr>
              <a:t>大手企業による</a:t>
            </a:r>
            <a:r>
              <a:rPr lang="en-US" altLang="ja-JP" sz="2000" dirty="0">
                <a:solidFill>
                  <a:schemeClr val="tx1"/>
                </a:solidFill>
                <a:latin typeface="メイリオ" panose="020B0604030504040204" pitchFamily="50" charset="-128"/>
                <a:ea typeface="メイリオ" panose="020B0604030504040204" pitchFamily="50" charset="-128"/>
              </a:rPr>
              <a:t>CSR</a:t>
            </a:r>
            <a:r>
              <a:rPr lang="ja-JP" altLang="en-US" sz="2000" dirty="0">
                <a:solidFill>
                  <a:schemeClr val="tx1"/>
                </a:solidFill>
                <a:latin typeface="メイリオ" panose="020B0604030504040204" pitchFamily="50" charset="-128"/>
                <a:ea typeface="メイリオ" panose="020B0604030504040204" pitchFamily="50" charset="-128"/>
              </a:rPr>
              <a:t>部署の設置が相次ぐ</a:t>
            </a:r>
            <a:endParaRPr lang="en-US" altLang="ja-JP" sz="2000" dirty="0">
              <a:solidFill>
                <a:schemeClr val="tx1"/>
              </a:solidFill>
              <a:latin typeface="メイリオ" panose="020B0604030504040204" pitchFamily="50" charset="-128"/>
              <a:ea typeface="メイリオ" panose="020B0604030504040204" pitchFamily="50" charset="-128"/>
            </a:endParaRPr>
          </a:p>
          <a:p>
            <a:pPr lvl="4"/>
            <a:endParaRPr lang="ja-JP" altLang="en-US" sz="2000" dirty="0">
              <a:solidFill>
                <a:schemeClr val="tx1"/>
              </a:solidFill>
              <a:latin typeface="メイリオ" panose="020B0604030504040204" pitchFamily="50" charset="-128"/>
              <a:ea typeface="メイリオ" panose="020B0604030504040204" pitchFamily="50" charset="-128"/>
            </a:endParaRPr>
          </a:p>
          <a:p>
            <a:pPr lvl="1"/>
            <a:r>
              <a:rPr kumimoji="1" lang="en-US" altLang="ja-JP" sz="2600" dirty="0">
                <a:solidFill>
                  <a:schemeClr val="tx1"/>
                </a:solidFill>
                <a:latin typeface="メイリオ" panose="020B0604030504040204" pitchFamily="50" charset="-128"/>
                <a:ea typeface="メイリオ" panose="020B0604030504040204" pitchFamily="50" charset="-128"/>
              </a:rPr>
              <a:t>2004</a:t>
            </a:r>
            <a:r>
              <a:rPr kumimoji="1" lang="ja-JP" altLang="en-US" sz="2600" dirty="0">
                <a:solidFill>
                  <a:schemeClr val="tx1"/>
                </a:solidFill>
                <a:latin typeface="メイリオ" panose="020B0604030504040204" pitchFamily="50" charset="-128"/>
                <a:ea typeface="メイリオ" panose="020B0604030504040204" pitchFamily="50" charset="-128"/>
              </a:rPr>
              <a:t>年消費者基本法</a:t>
            </a:r>
            <a:endParaRPr kumimoji="1" lang="en-US" altLang="ja-JP" sz="2600" dirty="0">
              <a:solidFill>
                <a:schemeClr val="tx1"/>
              </a:solidFill>
              <a:latin typeface="メイリオ" panose="020B0604030504040204" pitchFamily="50" charset="-128"/>
              <a:ea typeface="メイリオ" panose="020B0604030504040204" pitchFamily="50" charset="-128"/>
            </a:endParaRPr>
          </a:p>
          <a:p>
            <a:pPr lvl="2"/>
            <a:r>
              <a:rPr lang="ja-JP" altLang="en-US" sz="2200" dirty="0">
                <a:solidFill>
                  <a:schemeClr val="tx1"/>
                </a:solidFill>
                <a:latin typeface="メイリオ" panose="020B0604030504040204" pitchFamily="50" charset="-128"/>
                <a:ea typeface="メイリオ" panose="020B0604030504040204" pitchFamily="50" charset="-128"/>
              </a:rPr>
              <a:t>消費者政策の基本理念に「消費者の権利」を明記</a:t>
            </a:r>
            <a:endParaRPr lang="en-US" altLang="ja-JP" sz="2200" dirty="0">
              <a:solidFill>
                <a:schemeClr val="tx1"/>
              </a:solidFill>
              <a:latin typeface="メイリオ" panose="020B0604030504040204" pitchFamily="50" charset="-128"/>
              <a:ea typeface="メイリオ" panose="020B0604030504040204" pitchFamily="50" charset="-128"/>
            </a:endParaRPr>
          </a:p>
          <a:p>
            <a:pPr lvl="2"/>
            <a:r>
              <a:rPr lang="ja-JP" altLang="en-US" sz="2200" dirty="0">
                <a:solidFill>
                  <a:schemeClr val="tx1"/>
                </a:solidFill>
                <a:latin typeface="メイリオ" panose="020B0604030504040204" pitchFamily="50" charset="-128"/>
                <a:ea typeface="メイリオ" panose="020B0604030504040204" pitchFamily="50" charset="-128"/>
              </a:rPr>
              <a:t>事業者の「権利の尊重」へ</a:t>
            </a:r>
            <a:endParaRPr lang="en-US" altLang="ja-JP" sz="2200" dirty="0">
              <a:solidFill>
                <a:schemeClr val="tx1"/>
              </a:solidFill>
              <a:latin typeface="メイリオ" panose="020B0604030504040204" pitchFamily="50" charset="-128"/>
              <a:ea typeface="メイリオ" panose="020B0604030504040204" pitchFamily="50" charset="-128"/>
            </a:endParaRPr>
          </a:p>
          <a:p>
            <a:pPr lvl="2"/>
            <a:endParaRPr kumimoji="1" lang="en-US" altLang="ja-JP" sz="2200" dirty="0">
              <a:solidFill>
                <a:schemeClr val="tx1"/>
              </a:solidFill>
              <a:latin typeface="メイリオ" panose="020B0604030504040204" pitchFamily="50" charset="-128"/>
              <a:ea typeface="メイリオ" panose="020B0604030504040204" pitchFamily="50" charset="-128"/>
            </a:endParaRPr>
          </a:p>
          <a:p>
            <a:pPr lvl="1"/>
            <a:r>
              <a:rPr kumimoji="1" lang="en-US" altLang="ja-JP" sz="2600" dirty="0">
                <a:solidFill>
                  <a:schemeClr val="tx1"/>
                </a:solidFill>
                <a:latin typeface="メイリオ" panose="020B0604030504040204" pitchFamily="50" charset="-128"/>
                <a:ea typeface="メイリオ" panose="020B0604030504040204" pitchFamily="50" charset="-128"/>
              </a:rPr>
              <a:t>2009</a:t>
            </a:r>
            <a:r>
              <a:rPr kumimoji="1" lang="ja-JP" altLang="en-US" sz="2600" dirty="0">
                <a:solidFill>
                  <a:schemeClr val="tx1"/>
                </a:solidFill>
                <a:latin typeface="メイリオ" panose="020B0604030504040204" pitchFamily="50" charset="-128"/>
                <a:ea typeface="メイリオ" panose="020B0604030504040204" pitchFamily="50" charset="-128"/>
              </a:rPr>
              <a:t>年消費者庁の創設</a:t>
            </a:r>
            <a:endParaRPr lang="en-US" altLang="ja-JP" sz="2800" dirty="0">
              <a:solidFill>
                <a:schemeClr val="tx1"/>
              </a:solidFill>
              <a:latin typeface="メイリオ" panose="020B0604030504040204" pitchFamily="50" charset="-128"/>
              <a:ea typeface="メイリオ" panose="020B0604030504040204" pitchFamily="50" charset="-128"/>
            </a:endParaRPr>
          </a:p>
          <a:p>
            <a:endParaRPr kumimoji="1" lang="en-US" altLang="ja-JP" sz="2800" dirty="0">
              <a:latin typeface="メイリオ" panose="020B0604030504040204" pitchFamily="50" charset="-128"/>
              <a:ea typeface="メイリオ" panose="020B0604030504040204" pitchFamily="50" charset="-128"/>
            </a:endParaRPr>
          </a:p>
          <a:p>
            <a:endParaRPr kumimoji="1" lang="ja-JP" altLang="en-US" sz="2800" dirty="0">
              <a:latin typeface="メイリオ" panose="020B0604030504040204" pitchFamily="50" charset="-128"/>
              <a:ea typeface="メイリオ" panose="020B0604030504040204" pitchFamily="50" charset="-128"/>
            </a:endParaRPr>
          </a:p>
        </p:txBody>
      </p:sp>
      <p:sp>
        <p:nvSpPr>
          <p:cNvPr id="4" name="フッター プレースホルダー 3"/>
          <p:cNvSpPr>
            <a:spLocks noGrp="1"/>
          </p:cNvSpPr>
          <p:nvPr>
            <p:ph type="ftr" sz="quarter" idx="11"/>
          </p:nvPr>
        </p:nvSpPr>
        <p:spPr/>
        <p:txBody>
          <a:bodyPr/>
          <a:lstStyle/>
          <a:p>
            <a:r>
              <a:rPr lang="en-US" altLang="zh-TW"/>
              <a:t>2016</a:t>
            </a:r>
            <a:r>
              <a:rPr lang="zh-TW" altLang="en-US"/>
              <a:t>年</a:t>
            </a:r>
            <a:r>
              <a:rPr lang="en-US" altLang="zh-TW"/>
              <a:t>6</a:t>
            </a:r>
            <a:r>
              <a:rPr lang="zh-TW" altLang="en-US"/>
              <a:t>月</a:t>
            </a:r>
            <a:r>
              <a:rPr lang="en-US" altLang="zh-TW"/>
              <a:t>10</a:t>
            </a:r>
            <a:r>
              <a:rPr lang="zh-TW" altLang="en-US"/>
              <a:t>日山梨大学「消費生活論」</a:t>
            </a:r>
            <a:endParaRPr lang="en-US" dirty="0"/>
          </a:p>
        </p:txBody>
      </p:sp>
      <p:sp>
        <p:nvSpPr>
          <p:cNvPr id="5" name="スライド番号プレースホルダー 4"/>
          <p:cNvSpPr>
            <a:spLocks noGrp="1"/>
          </p:cNvSpPr>
          <p:nvPr>
            <p:ph type="sldNum" sz="quarter" idx="12"/>
          </p:nvPr>
        </p:nvSpPr>
        <p:spPr/>
        <p:txBody>
          <a:bodyPr/>
          <a:lstStyle/>
          <a:p>
            <a:fld id="{629637A9-119A-49DA-BD12-AAC58B377D80}" type="slidenum">
              <a:rPr lang="en-US" smtClean="0"/>
              <a:t>5</a:t>
            </a:fld>
            <a:endParaRPr lang="en-US" dirty="0"/>
          </a:p>
        </p:txBody>
      </p:sp>
      <p:sp>
        <p:nvSpPr>
          <p:cNvPr id="6" name="テキスト ボックス 5"/>
          <p:cNvSpPr txBox="1"/>
          <p:nvPr/>
        </p:nvSpPr>
        <p:spPr>
          <a:xfrm>
            <a:off x="7881642" y="2055376"/>
            <a:ext cx="3181193" cy="830997"/>
          </a:xfrm>
          <a:prstGeom prst="rect">
            <a:avLst/>
          </a:prstGeom>
          <a:noFill/>
          <a:ln>
            <a:solidFill>
              <a:schemeClr val="tx1"/>
            </a:solidFill>
          </a:ln>
        </p:spPr>
        <p:txBody>
          <a:bodyPr wrap="square" rtlCol="0">
            <a:spAutoFit/>
          </a:bodyPr>
          <a:lstStyle/>
          <a:p>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参考</a:t>
            </a:r>
            <a:r>
              <a:rPr kumimoji="1" lang="en-US" altLang="ja-JP" sz="1600" dirty="0">
                <a:latin typeface="メイリオ" panose="020B0604030504040204" pitchFamily="50" charset="-128"/>
                <a:ea typeface="メイリオ" panose="020B0604030504040204" pitchFamily="50" charset="-128"/>
              </a:rPr>
              <a:t>】1960</a:t>
            </a:r>
            <a:r>
              <a:rPr kumimoji="1" lang="ja-JP" altLang="en-US" sz="1600" dirty="0">
                <a:latin typeface="メイリオ" panose="020B0604030504040204" pitchFamily="50" charset="-128"/>
                <a:ea typeface="メイリオ" panose="020B0604030504040204" pitchFamily="50" charset="-128"/>
              </a:rPr>
              <a:t>年代～</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公害等環境汚染への「企業の社会的責任」の問題</a:t>
            </a:r>
          </a:p>
        </p:txBody>
      </p:sp>
    </p:spTree>
    <p:extLst>
      <p:ext uri="{BB962C8B-B14F-4D97-AF65-F5344CB8AC3E}">
        <p14:creationId xmlns:p14="http://schemas.microsoft.com/office/powerpoint/2010/main" val="2023757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79" y="286603"/>
            <a:ext cx="10207293" cy="1450757"/>
          </a:xfrm>
        </p:spPr>
        <p:txBody>
          <a:bodyPr>
            <a:normAutofit/>
          </a:bodyPr>
          <a:lstStyle/>
          <a:p>
            <a:r>
              <a:rPr kumimoji="1" lang="ja-JP" altLang="en-US" sz="3200" dirty="0">
                <a:solidFill>
                  <a:schemeClr val="tx1"/>
                </a:solidFill>
                <a:latin typeface="メイリオ" panose="020B0604030504040204" pitchFamily="50" charset="-128"/>
                <a:ea typeface="メイリオ" panose="020B0604030504040204" pitchFamily="50" charset="-128"/>
              </a:rPr>
              <a:t>■消費者基本法に見る「消費者の権利」と事業者の責務</a:t>
            </a:r>
          </a:p>
        </p:txBody>
      </p:sp>
      <p:sp>
        <p:nvSpPr>
          <p:cNvPr id="3" name="コンテンツ プレースホルダー 2"/>
          <p:cNvSpPr>
            <a:spLocks noGrp="1"/>
          </p:cNvSpPr>
          <p:nvPr>
            <p:ph idx="1"/>
          </p:nvPr>
        </p:nvSpPr>
        <p:spPr>
          <a:xfrm>
            <a:off x="1097280" y="1845734"/>
            <a:ext cx="10312490" cy="4023360"/>
          </a:xfrm>
        </p:spPr>
        <p:txBody>
          <a:bodyPr>
            <a:noAutofit/>
          </a:bodyPr>
          <a:lstStyle/>
          <a:p>
            <a:r>
              <a:rPr kumimoji="1" lang="ja-JP" altLang="en-US" dirty="0">
                <a:solidFill>
                  <a:schemeClr val="tx1"/>
                </a:solidFill>
                <a:latin typeface="メイリオ" panose="020B0604030504040204" pitchFamily="50" charset="-128"/>
                <a:ea typeface="メイリオ" panose="020B0604030504040204" pitchFamily="50" charset="-128"/>
              </a:rPr>
              <a:t>消費者基本法</a:t>
            </a:r>
            <a:r>
              <a:rPr kumimoji="1" lang="en-US" altLang="ja-JP" dirty="0">
                <a:solidFill>
                  <a:schemeClr val="tx1"/>
                </a:solidFill>
                <a:latin typeface="メイリオ" panose="020B0604030504040204" pitchFamily="50" charset="-128"/>
                <a:ea typeface="メイリオ" panose="020B0604030504040204" pitchFamily="50" charset="-128"/>
              </a:rPr>
              <a:t>(2004</a:t>
            </a:r>
            <a:r>
              <a:rPr kumimoji="1" lang="ja-JP" altLang="en-US" dirty="0">
                <a:solidFill>
                  <a:schemeClr val="tx1"/>
                </a:solidFill>
                <a:latin typeface="メイリオ" panose="020B0604030504040204" pitchFamily="50" charset="-128"/>
                <a:ea typeface="メイリオ" panose="020B0604030504040204" pitchFamily="50" charset="-128"/>
              </a:rPr>
              <a:t>年）</a:t>
            </a:r>
            <a:endParaRPr kumimoji="1" lang="en-US" altLang="ja-JP" dirty="0">
              <a:solidFill>
                <a:schemeClr val="tx1"/>
              </a:solidFill>
              <a:latin typeface="メイリオ" panose="020B0604030504040204" pitchFamily="50" charset="-128"/>
              <a:ea typeface="メイリオ" panose="020B0604030504040204" pitchFamily="50" charset="-128"/>
            </a:endParaRPr>
          </a:p>
          <a:p>
            <a:r>
              <a:rPr kumimoji="1" lang="ja-JP" altLang="en-US"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消費者の権利（第</a:t>
            </a:r>
            <a:r>
              <a:rPr kumimoji="1" lang="en-US" altLang="ja-JP"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2</a:t>
            </a:r>
            <a:r>
              <a:rPr kumimoji="1" lang="ja-JP" altLang="en-US"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条）</a:t>
            </a:r>
            <a:endParaRPr kumimoji="1" lang="en-US" altLang="ja-JP"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lvl="1"/>
            <a:r>
              <a:rPr lang="ja-JP" altLang="en-US" sz="2000" dirty="0">
                <a:solidFill>
                  <a:schemeClr val="tx1"/>
                </a:solidFill>
                <a:latin typeface="メイリオ" panose="020B0604030504040204" pitchFamily="50" charset="-128"/>
                <a:ea typeface="メイリオ" panose="020B0604030504040204" pitchFamily="50" charset="-128"/>
              </a:rPr>
              <a:t>消費生活における基本的な需要が満たされる権利、健全な生活環境が確保される権利、</a:t>
            </a:r>
            <a:endParaRPr lang="en-US" altLang="ja-JP" sz="2000" dirty="0">
              <a:solidFill>
                <a:schemeClr val="tx1"/>
              </a:solidFill>
              <a:latin typeface="メイリオ" panose="020B0604030504040204" pitchFamily="50" charset="-128"/>
              <a:ea typeface="メイリオ" panose="020B0604030504040204" pitchFamily="50" charset="-128"/>
            </a:endParaRPr>
          </a:p>
          <a:p>
            <a:pPr marL="201168" lvl="1" indent="0">
              <a:buNone/>
            </a:pPr>
            <a:r>
              <a:rPr lang="ja-JP" altLang="en-US" sz="2000" dirty="0">
                <a:solidFill>
                  <a:schemeClr val="tx1"/>
                </a:solidFill>
                <a:latin typeface="メイリオ" panose="020B0604030504040204" pitchFamily="50" charset="-128"/>
                <a:ea typeface="メイリオ" panose="020B0604030504040204" pitchFamily="50" charset="-128"/>
              </a:rPr>
              <a:t>　安全が確保される権利、選択の機会が確保される権利、必要な情報が提供される権</a:t>
            </a:r>
            <a:endParaRPr lang="en-US" altLang="ja-JP" sz="2000" dirty="0">
              <a:solidFill>
                <a:schemeClr val="tx1"/>
              </a:solidFill>
              <a:latin typeface="メイリオ" panose="020B0604030504040204" pitchFamily="50" charset="-128"/>
              <a:ea typeface="メイリオ" panose="020B0604030504040204" pitchFamily="50" charset="-128"/>
            </a:endParaRPr>
          </a:p>
          <a:p>
            <a:pPr marL="201168" lvl="1" indent="0">
              <a:buNone/>
            </a:pPr>
            <a:r>
              <a:rPr lang="ja-JP" altLang="en-US" sz="2000" dirty="0">
                <a:solidFill>
                  <a:schemeClr val="tx1"/>
                </a:solidFill>
                <a:latin typeface="メイリオ" panose="020B0604030504040204" pitchFamily="50" charset="-128"/>
                <a:ea typeface="メイリオ" panose="020B0604030504040204" pitchFamily="50" charset="-128"/>
              </a:rPr>
              <a:t>　利、消費者教育の機会が提供される権利、消費者の意見が消費者政策に反映される</a:t>
            </a:r>
            <a:endParaRPr lang="en-US" altLang="ja-JP" sz="2000" dirty="0">
              <a:solidFill>
                <a:schemeClr val="tx1"/>
              </a:solidFill>
              <a:latin typeface="メイリオ" panose="020B0604030504040204" pitchFamily="50" charset="-128"/>
              <a:ea typeface="メイリオ" panose="020B0604030504040204" pitchFamily="50" charset="-128"/>
            </a:endParaRPr>
          </a:p>
          <a:p>
            <a:pPr marL="201168" lvl="1" indent="0">
              <a:buNone/>
            </a:pPr>
            <a:r>
              <a:rPr lang="ja-JP" altLang="en-US" sz="2000" dirty="0">
                <a:solidFill>
                  <a:schemeClr val="tx1"/>
                </a:solidFill>
                <a:latin typeface="メイリオ" panose="020B0604030504040204" pitchFamily="50" charset="-128"/>
                <a:ea typeface="メイリオ" panose="020B0604030504040204" pitchFamily="50" charset="-128"/>
              </a:rPr>
              <a:t>　権利、被害者が適切かつ迅速に救済される権利</a:t>
            </a:r>
            <a:endParaRPr lang="en-US" altLang="ja-JP" sz="2000" dirty="0">
              <a:solidFill>
                <a:schemeClr val="tx1"/>
              </a:solidFill>
              <a:latin typeface="メイリオ" panose="020B0604030504040204" pitchFamily="50" charset="-128"/>
              <a:ea typeface="メイリオ" panose="020B0604030504040204" pitchFamily="50" charset="-128"/>
            </a:endParaRPr>
          </a:p>
          <a:p>
            <a:r>
              <a:rPr kumimoji="1" lang="ja-JP" altLang="en-US"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事業者の責務</a:t>
            </a:r>
            <a:r>
              <a:rPr lang="ja-JP" altLang="en-US"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（第</a:t>
            </a:r>
            <a:r>
              <a:rPr lang="en-US" altLang="ja-JP"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5</a:t>
            </a:r>
            <a:r>
              <a:rPr lang="ja-JP" altLang="en-US"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条）</a:t>
            </a:r>
            <a:endParaRPr lang="en-US" altLang="ja-JP"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lvl="1"/>
            <a:r>
              <a:rPr lang="ja-JP" altLang="en-US" sz="2000" dirty="0">
                <a:solidFill>
                  <a:schemeClr val="tx1"/>
                </a:solidFill>
                <a:latin typeface="メイリオ" panose="020B0604030504040204" pitchFamily="50" charset="-128"/>
                <a:ea typeface="メイリオ" panose="020B0604030504040204" pitchFamily="50" charset="-128"/>
              </a:rPr>
              <a:t>第</a:t>
            </a:r>
            <a:r>
              <a:rPr lang="en-US" altLang="ja-JP" sz="2000" dirty="0">
                <a:solidFill>
                  <a:schemeClr val="tx1"/>
                </a:solidFill>
                <a:latin typeface="メイリオ" panose="020B0604030504040204" pitchFamily="50" charset="-128"/>
                <a:ea typeface="メイリオ" panose="020B0604030504040204" pitchFamily="50" charset="-128"/>
              </a:rPr>
              <a:t>1</a:t>
            </a:r>
            <a:r>
              <a:rPr lang="ja-JP" altLang="en-US" sz="2000" dirty="0">
                <a:solidFill>
                  <a:schemeClr val="tx1"/>
                </a:solidFill>
                <a:latin typeface="メイリオ" panose="020B0604030504040204" pitchFamily="50" charset="-128"/>
                <a:ea typeface="メイリオ" panose="020B0604030504040204" pitchFamily="50" charset="-128"/>
              </a:rPr>
              <a:t>項</a:t>
            </a:r>
            <a:endParaRPr lang="en-US" altLang="ja-JP" sz="2000" dirty="0">
              <a:solidFill>
                <a:schemeClr val="tx1"/>
              </a:solidFill>
              <a:latin typeface="メイリオ" panose="020B0604030504040204" pitchFamily="50" charset="-128"/>
              <a:ea typeface="メイリオ" panose="020B0604030504040204" pitchFamily="50" charset="-128"/>
            </a:endParaRPr>
          </a:p>
          <a:p>
            <a:pPr lvl="2"/>
            <a:r>
              <a:rPr lang="ja-JP" altLang="en-US" sz="2000" dirty="0">
                <a:solidFill>
                  <a:schemeClr val="tx1"/>
                </a:solidFill>
                <a:latin typeface="メイリオ" panose="020B0604030504040204" pitchFamily="50" charset="-128"/>
                <a:ea typeface="メイリオ" panose="020B0604030504040204" pitchFamily="50" charset="-128"/>
              </a:rPr>
              <a:t>安全・取引における公正の確保、必要な情報を明確かつ平易に提供、消費者の知識・経験・財産等への配慮、苦情処理体制、国等の消費者政策への協力</a:t>
            </a:r>
            <a:endParaRPr lang="en-US" altLang="ja-JP" sz="2000" dirty="0">
              <a:solidFill>
                <a:schemeClr val="tx1"/>
              </a:solidFill>
              <a:latin typeface="メイリオ" panose="020B0604030504040204" pitchFamily="50" charset="-128"/>
              <a:ea typeface="メイリオ" panose="020B0604030504040204" pitchFamily="50" charset="-128"/>
            </a:endParaRPr>
          </a:p>
          <a:p>
            <a:pPr lvl="1"/>
            <a:r>
              <a:rPr lang="ja-JP" altLang="en-US" sz="2000" dirty="0">
                <a:solidFill>
                  <a:schemeClr val="tx1"/>
                </a:solidFill>
                <a:latin typeface="メイリオ" panose="020B0604030504040204" pitchFamily="50" charset="-128"/>
                <a:ea typeface="メイリオ" panose="020B0604030504040204" pitchFamily="50" charset="-128"/>
              </a:rPr>
              <a:t>第</a:t>
            </a:r>
            <a:r>
              <a:rPr lang="en-US" altLang="ja-JP" sz="2000" dirty="0">
                <a:solidFill>
                  <a:schemeClr val="tx1"/>
                </a:solidFill>
                <a:latin typeface="メイリオ" panose="020B0604030504040204" pitchFamily="50" charset="-128"/>
                <a:ea typeface="メイリオ" panose="020B0604030504040204" pitchFamily="50" charset="-128"/>
              </a:rPr>
              <a:t>2</a:t>
            </a:r>
            <a:r>
              <a:rPr lang="ja-JP" altLang="en-US" sz="2000" dirty="0">
                <a:solidFill>
                  <a:schemeClr val="tx1"/>
                </a:solidFill>
                <a:latin typeface="メイリオ" panose="020B0604030504040204" pitchFamily="50" charset="-128"/>
                <a:ea typeface="メイリオ" panose="020B0604030504040204" pitchFamily="50" charset="-128"/>
              </a:rPr>
              <a:t>項</a:t>
            </a:r>
            <a:endParaRPr lang="en-US" altLang="ja-JP" sz="2000" dirty="0">
              <a:solidFill>
                <a:schemeClr val="tx1"/>
              </a:solidFill>
              <a:latin typeface="メイリオ" panose="020B0604030504040204" pitchFamily="50" charset="-128"/>
              <a:ea typeface="メイリオ" panose="020B0604030504040204" pitchFamily="50" charset="-128"/>
            </a:endParaRPr>
          </a:p>
          <a:p>
            <a:pPr lvl="2"/>
            <a:r>
              <a:rPr lang="ja-JP" altLang="en-US" sz="2000" dirty="0">
                <a:solidFill>
                  <a:schemeClr val="tx1"/>
                </a:solidFill>
                <a:latin typeface="メイリオ" panose="020B0604030504040204" pitchFamily="50" charset="-128"/>
                <a:ea typeface="メイリオ" panose="020B0604030504040204" pitchFamily="50" charset="-128"/>
              </a:rPr>
              <a:t>環境保全に配慮、品質向上、自主基準作成等による消費者の信頼の確保</a:t>
            </a:r>
          </a:p>
          <a:p>
            <a:pPr lvl="1"/>
            <a:endParaRPr kumimoji="1" lang="en-US" altLang="ja-JP" sz="2000"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p:txBody>
      </p:sp>
      <p:sp>
        <p:nvSpPr>
          <p:cNvPr id="4" name="フッター プレースホルダー 3"/>
          <p:cNvSpPr>
            <a:spLocks noGrp="1"/>
          </p:cNvSpPr>
          <p:nvPr>
            <p:ph type="ftr" sz="quarter" idx="11"/>
          </p:nvPr>
        </p:nvSpPr>
        <p:spPr/>
        <p:txBody>
          <a:bodyPr/>
          <a:lstStyle/>
          <a:p>
            <a:r>
              <a:rPr lang="en-US" altLang="zh-TW"/>
              <a:t>2016</a:t>
            </a:r>
            <a:r>
              <a:rPr lang="zh-TW" altLang="en-US"/>
              <a:t>年</a:t>
            </a:r>
            <a:r>
              <a:rPr lang="en-US" altLang="zh-TW"/>
              <a:t>6</a:t>
            </a:r>
            <a:r>
              <a:rPr lang="zh-TW" altLang="en-US"/>
              <a:t>月</a:t>
            </a:r>
            <a:r>
              <a:rPr lang="en-US" altLang="zh-TW"/>
              <a:t>10</a:t>
            </a:r>
            <a:r>
              <a:rPr lang="zh-TW" altLang="en-US"/>
              <a:t>日山梨大学「消費生活論」</a:t>
            </a:r>
            <a:endParaRPr lang="en-US" dirty="0"/>
          </a:p>
        </p:txBody>
      </p:sp>
      <p:sp>
        <p:nvSpPr>
          <p:cNvPr id="5" name="スライド番号プレースホルダー 4"/>
          <p:cNvSpPr>
            <a:spLocks noGrp="1"/>
          </p:cNvSpPr>
          <p:nvPr>
            <p:ph type="sldNum" sz="quarter" idx="12"/>
          </p:nvPr>
        </p:nvSpPr>
        <p:spPr/>
        <p:txBody>
          <a:bodyPr/>
          <a:lstStyle/>
          <a:p>
            <a:fld id="{629637A9-119A-49DA-BD12-AAC58B377D80}" type="slidenum">
              <a:rPr lang="en-US" smtClean="0"/>
              <a:t>6</a:t>
            </a:fld>
            <a:endParaRPr lang="en-US" dirty="0"/>
          </a:p>
        </p:txBody>
      </p:sp>
    </p:spTree>
    <p:extLst>
      <p:ext uri="{BB962C8B-B14F-4D97-AF65-F5344CB8AC3E}">
        <p14:creationId xmlns:p14="http://schemas.microsoft.com/office/powerpoint/2010/main" val="272353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a:solidFill>
                  <a:schemeClr val="tx1"/>
                </a:solidFill>
                <a:latin typeface="メイリオ" panose="020B0604030504040204" pitchFamily="50" charset="-128"/>
                <a:ea typeface="メイリオ" panose="020B0604030504040204" pitchFamily="50" charset="-128"/>
              </a:rPr>
              <a:t>■</a:t>
            </a:r>
            <a:r>
              <a:rPr kumimoji="1" lang="en-US" altLang="ja-JP" sz="3200" dirty="0">
                <a:solidFill>
                  <a:schemeClr val="tx1"/>
                </a:solidFill>
                <a:latin typeface="メイリオ" panose="020B0604030504040204" pitchFamily="50" charset="-128"/>
                <a:ea typeface="メイリオ" panose="020B0604030504040204" pitchFamily="50" charset="-128"/>
              </a:rPr>
              <a:t>CSR(Corporate Social Responsibility)</a:t>
            </a:r>
            <a:endParaRPr kumimoji="1"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1154083" y="1768470"/>
            <a:ext cx="10058400" cy="4622980"/>
          </a:xfrm>
        </p:spPr>
        <p:txBody>
          <a:bodyPr>
            <a:noAutofit/>
          </a:bodyPr>
          <a:lstStyle/>
          <a:p>
            <a:r>
              <a:rPr lang="ja-JP" altLang="en-US" dirty="0">
                <a:solidFill>
                  <a:schemeClr val="tx1"/>
                </a:solidFill>
                <a:latin typeface="メイリオ" panose="020B0604030504040204" pitchFamily="50" charset="-128"/>
                <a:ea typeface="メイリオ" panose="020B0604030504040204" pitchFamily="50" charset="-128"/>
              </a:rPr>
              <a:t>ＣＳＲは「企業の社会的責任」と訳されている</a:t>
            </a:r>
            <a:endParaRPr lang="en-US" altLang="ja-JP" dirty="0">
              <a:solidFill>
                <a:schemeClr val="tx1"/>
              </a:solidFill>
              <a:latin typeface="メイリオ" panose="020B0604030504040204" pitchFamily="50" charset="-128"/>
              <a:ea typeface="メイリオ" panose="020B0604030504040204" pitchFamily="50" charset="-128"/>
            </a:endParaRPr>
          </a:p>
          <a:p>
            <a:pPr lvl="1"/>
            <a:r>
              <a:rPr lang="ja-JP" altLang="en-US" u="sng" dirty="0">
                <a:solidFill>
                  <a:schemeClr val="tx1"/>
                </a:solidFill>
                <a:latin typeface="メイリオ" panose="020B0604030504040204" pitchFamily="50" charset="-128"/>
                <a:ea typeface="メイリオ" panose="020B0604030504040204" pitchFamily="50" charset="-128"/>
              </a:rPr>
              <a:t>一般用語としても</a:t>
            </a:r>
            <a:r>
              <a:rPr lang="ja-JP" altLang="en-US" dirty="0">
                <a:solidFill>
                  <a:schemeClr val="tx1"/>
                </a:solidFill>
                <a:latin typeface="メイリオ" panose="020B0604030504040204" pitchFamily="50" charset="-128"/>
                <a:ea typeface="メイリオ" panose="020B0604030504040204" pitchFamily="50" charset="-128"/>
              </a:rPr>
              <a:t>使われてもいる</a:t>
            </a:r>
            <a:endParaRPr lang="en-US" altLang="ja-JP" dirty="0">
              <a:solidFill>
                <a:schemeClr val="tx1"/>
              </a:solidFill>
              <a:latin typeface="メイリオ" panose="020B0604030504040204" pitchFamily="50" charset="-128"/>
              <a:ea typeface="メイリオ" panose="020B0604030504040204" pitchFamily="50" charset="-128"/>
            </a:endParaRPr>
          </a:p>
          <a:p>
            <a:r>
              <a:rPr lang="ja-JP" altLang="en-US" dirty="0">
                <a:solidFill>
                  <a:schemeClr val="tx1"/>
                </a:solidFill>
                <a:latin typeface="メイリオ" panose="020B0604030504040204" pitchFamily="50" charset="-128"/>
                <a:ea typeface="メイリオ" panose="020B0604030504040204" pitchFamily="50" charset="-128"/>
              </a:rPr>
              <a:t>持続可能な発展（社会）における企業の責任</a:t>
            </a:r>
            <a:endParaRPr lang="en-US" altLang="ja-JP" dirty="0">
              <a:solidFill>
                <a:schemeClr val="tx1"/>
              </a:solidFill>
              <a:latin typeface="メイリオ" panose="020B0604030504040204" pitchFamily="50" charset="-128"/>
              <a:ea typeface="メイリオ" panose="020B0604030504040204" pitchFamily="50" charset="-128"/>
            </a:endParaRPr>
          </a:p>
          <a:p>
            <a:pPr lvl="1"/>
            <a:r>
              <a:rPr lang="en-US" altLang="ja-JP" dirty="0">
                <a:solidFill>
                  <a:schemeClr val="tx1"/>
                </a:solidFill>
                <a:latin typeface="メイリオ" panose="020B0604030504040204" pitchFamily="50" charset="-128"/>
                <a:ea typeface="メイリオ" panose="020B0604030504040204" pitchFamily="50" charset="-128"/>
              </a:rPr>
              <a:t>2003</a:t>
            </a:r>
            <a:r>
              <a:rPr lang="ja-JP" altLang="en-US" dirty="0">
                <a:solidFill>
                  <a:schemeClr val="tx1"/>
                </a:solidFill>
                <a:latin typeface="メイリオ" panose="020B0604030504040204" pitchFamily="50" charset="-128"/>
                <a:ea typeface="メイリオ" panose="020B0604030504040204" pitchFamily="50" charset="-128"/>
              </a:rPr>
              <a:t>年元年</a:t>
            </a:r>
            <a:r>
              <a:rPr lang="en-US" altLang="ja-JP" dirty="0">
                <a:solidFill>
                  <a:schemeClr val="tx1"/>
                </a:solidFill>
                <a:latin typeface="メイリオ" panose="020B0604030504040204" pitchFamily="50" charset="-128"/>
                <a:ea typeface="メイリオ" panose="020B0604030504040204" pitchFamily="50" charset="-128"/>
              </a:rPr>
              <a:t>(</a:t>
            </a:r>
            <a:r>
              <a:rPr lang="ja-JP" altLang="en-US" dirty="0">
                <a:solidFill>
                  <a:schemeClr val="tx1"/>
                </a:solidFill>
                <a:latin typeface="メイリオ" panose="020B0604030504040204" pitchFamily="50" charset="-128"/>
                <a:ea typeface="メイリオ" panose="020B0604030504040204" pitchFamily="50" charset="-128"/>
              </a:rPr>
              <a:t>日本）・・・大手企業がＣＳＲ担当組織の設置や</a:t>
            </a:r>
            <a:r>
              <a:rPr lang="en-US" altLang="ja-JP" dirty="0">
                <a:solidFill>
                  <a:schemeClr val="tx1"/>
                </a:solidFill>
                <a:latin typeface="メイリオ" panose="020B0604030504040204" pitchFamily="50" charset="-128"/>
                <a:ea typeface="メイリオ" panose="020B0604030504040204" pitchFamily="50" charset="-128"/>
              </a:rPr>
              <a:t>CSR</a:t>
            </a:r>
            <a:r>
              <a:rPr lang="ja-JP" altLang="en-US" dirty="0">
                <a:solidFill>
                  <a:schemeClr val="tx1"/>
                </a:solidFill>
                <a:latin typeface="メイリオ" panose="020B0604030504040204" pitchFamily="50" charset="-128"/>
                <a:ea typeface="メイリオ" panose="020B0604030504040204" pitchFamily="50" charset="-128"/>
              </a:rPr>
              <a:t>担当役員の任命などＣＳＲの取組みを開始</a:t>
            </a:r>
            <a:endParaRPr lang="en-US" altLang="ja-JP" dirty="0">
              <a:solidFill>
                <a:schemeClr val="tx1"/>
              </a:solidFill>
              <a:latin typeface="メイリオ" panose="020B0604030504040204" pitchFamily="50" charset="-128"/>
              <a:ea typeface="メイリオ" panose="020B0604030504040204" pitchFamily="50" charset="-128"/>
            </a:endParaRPr>
          </a:p>
          <a:p>
            <a:pPr lvl="1"/>
            <a:r>
              <a:rPr lang="en-US" altLang="ja-JP" dirty="0">
                <a:solidFill>
                  <a:schemeClr val="tx1"/>
                </a:solidFill>
                <a:latin typeface="メイリオ" panose="020B0604030504040204" pitchFamily="50" charset="-128"/>
                <a:ea typeface="メイリオ" panose="020B0604030504040204" pitchFamily="50" charset="-128"/>
              </a:rPr>
              <a:t>ISO26000(</a:t>
            </a:r>
            <a:r>
              <a:rPr lang="ja-JP" altLang="en-US" dirty="0">
                <a:solidFill>
                  <a:schemeClr val="tx1"/>
                </a:solidFill>
                <a:latin typeface="メイリオ" panose="020B0604030504040204" pitchFamily="50" charset="-128"/>
                <a:ea typeface="メイリオ" panose="020B0604030504040204" pitchFamily="50" charset="-128"/>
              </a:rPr>
              <a:t>組織の社会的責任の手引き</a:t>
            </a:r>
            <a:r>
              <a:rPr lang="en-US" altLang="ja-JP" dirty="0">
                <a:solidFill>
                  <a:schemeClr val="tx1"/>
                </a:solidFill>
                <a:latin typeface="メイリオ" panose="020B0604030504040204" pitchFamily="50" charset="-128"/>
                <a:ea typeface="メイリオ" panose="020B0604030504040204" pitchFamily="50" charset="-128"/>
              </a:rPr>
              <a:t>)</a:t>
            </a:r>
            <a:r>
              <a:rPr lang="ja-JP" altLang="en-US" dirty="0">
                <a:solidFill>
                  <a:schemeClr val="tx1"/>
                </a:solidFill>
                <a:latin typeface="メイリオ" panose="020B0604030504040204" pitchFamily="50" charset="-128"/>
                <a:ea typeface="メイリオ" panose="020B0604030504040204" pitchFamily="50" charset="-128"/>
              </a:rPr>
              <a:t>による定義</a:t>
            </a:r>
            <a:endParaRPr lang="en-US" altLang="ja-JP" dirty="0">
              <a:solidFill>
                <a:schemeClr val="tx1"/>
              </a:solidFill>
              <a:latin typeface="メイリオ" panose="020B0604030504040204" pitchFamily="50" charset="-128"/>
              <a:ea typeface="メイリオ" panose="020B0604030504040204" pitchFamily="50" charset="-128"/>
            </a:endParaRPr>
          </a:p>
          <a:p>
            <a:r>
              <a:rPr lang="ja-JP" altLang="en-US" dirty="0">
                <a:solidFill>
                  <a:schemeClr val="tx1"/>
                </a:solidFill>
                <a:latin typeface="メイリオ" panose="020B0604030504040204" pitchFamily="50" charset="-128"/>
                <a:ea typeface="メイリオ" panose="020B0604030504040204" pitchFamily="50" charset="-128"/>
              </a:rPr>
              <a:t>　　</a:t>
            </a:r>
            <a:r>
              <a:rPr lang="ja-JP" altLang="en-US" sz="1800" dirty="0">
                <a:solidFill>
                  <a:schemeClr val="tx1"/>
                </a:solidFill>
                <a:latin typeface="メイリオ" panose="020B0604030504040204" pitchFamily="50" charset="-128"/>
                <a:ea typeface="メイリオ" panose="020B0604030504040204" pitchFamily="50" charset="-128"/>
              </a:rPr>
              <a:t>組織の決定及び活動が社会及び環境に及ぼす影響に対して、次のような透明かつ倫理的な行　</a:t>
            </a:r>
            <a:endParaRPr lang="en-US" altLang="ja-JP" sz="1800" dirty="0">
              <a:solidFill>
                <a:schemeClr val="tx1"/>
              </a:solidFill>
              <a:latin typeface="メイリオ" panose="020B0604030504040204" pitchFamily="50" charset="-128"/>
              <a:ea typeface="メイリオ" panose="020B0604030504040204" pitchFamily="50" charset="-128"/>
            </a:endParaRPr>
          </a:p>
          <a:p>
            <a:r>
              <a:rPr lang="ja-JP" altLang="en-US" sz="1800" dirty="0">
                <a:solidFill>
                  <a:schemeClr val="tx1"/>
                </a:solidFill>
                <a:latin typeface="メイリオ" panose="020B0604030504040204" pitchFamily="50" charset="-128"/>
                <a:ea typeface="メイリオ" panose="020B0604030504040204" pitchFamily="50" charset="-128"/>
              </a:rPr>
              <a:t>　　動を通じて組織が担う責任</a:t>
            </a:r>
            <a:endParaRPr lang="en-US" altLang="ja-JP" sz="1800" dirty="0">
              <a:solidFill>
                <a:schemeClr val="tx1"/>
              </a:solidFill>
              <a:latin typeface="メイリオ" panose="020B0604030504040204" pitchFamily="50" charset="-128"/>
              <a:ea typeface="メイリオ" panose="020B0604030504040204" pitchFamily="50" charset="-128"/>
            </a:endParaRPr>
          </a:p>
          <a:p>
            <a:r>
              <a:rPr lang="ja-JP" altLang="en-US" sz="1800" dirty="0">
                <a:solidFill>
                  <a:schemeClr val="tx1"/>
                </a:solidFill>
                <a:latin typeface="メイリオ" panose="020B0604030504040204" pitchFamily="50" charset="-128"/>
                <a:ea typeface="メイリオ" panose="020B0604030504040204" pitchFamily="50" charset="-128"/>
              </a:rPr>
              <a:t>　　</a:t>
            </a:r>
            <a:r>
              <a:rPr lang="ja-JP" altLang="en-US" sz="1800" dirty="0" err="1">
                <a:solidFill>
                  <a:schemeClr val="tx1"/>
                </a:solidFill>
                <a:latin typeface="メイリオ" panose="020B0604030504040204" pitchFamily="50" charset="-128"/>
                <a:ea typeface="メイリオ" panose="020B0604030504040204" pitchFamily="50" charset="-128"/>
              </a:rPr>
              <a:t>ー</a:t>
            </a:r>
            <a:r>
              <a:rPr lang="ja-JP" altLang="en-US" sz="1800" dirty="0">
                <a:solidFill>
                  <a:schemeClr val="tx1"/>
                </a:solidFill>
                <a:latin typeface="メイリオ" panose="020B0604030504040204" pitchFamily="50" charset="-128"/>
                <a:ea typeface="メイリオ" panose="020B0604030504040204" pitchFamily="50" charset="-128"/>
              </a:rPr>
              <a:t>健康及び社会の繁栄を含む持続可能な発展に貢献する</a:t>
            </a:r>
            <a:endParaRPr lang="en-US" altLang="ja-JP" sz="1800" dirty="0">
              <a:solidFill>
                <a:schemeClr val="tx1"/>
              </a:solidFill>
              <a:latin typeface="メイリオ" panose="020B0604030504040204" pitchFamily="50" charset="-128"/>
              <a:ea typeface="メイリオ" panose="020B0604030504040204" pitchFamily="50" charset="-128"/>
            </a:endParaRPr>
          </a:p>
          <a:p>
            <a:r>
              <a:rPr lang="ja-JP" altLang="en-US" sz="1800" dirty="0">
                <a:solidFill>
                  <a:schemeClr val="tx1"/>
                </a:solidFill>
                <a:latin typeface="メイリオ" panose="020B0604030504040204" pitchFamily="50" charset="-128"/>
                <a:ea typeface="メイリオ" panose="020B0604030504040204" pitchFamily="50" charset="-128"/>
              </a:rPr>
              <a:t>　　</a:t>
            </a:r>
            <a:r>
              <a:rPr lang="ja-JP" altLang="en-US" sz="1800" dirty="0" err="1">
                <a:solidFill>
                  <a:schemeClr val="tx1"/>
                </a:solidFill>
                <a:latin typeface="メイリオ" panose="020B0604030504040204" pitchFamily="50" charset="-128"/>
                <a:ea typeface="メイリオ" panose="020B0604030504040204" pitchFamily="50" charset="-128"/>
              </a:rPr>
              <a:t>ー</a:t>
            </a:r>
            <a:r>
              <a:rPr lang="ja-JP" altLang="en-US" sz="1800" dirty="0">
                <a:solidFill>
                  <a:schemeClr val="tx1"/>
                </a:solidFill>
                <a:latin typeface="メイリオ" panose="020B0604030504040204" pitchFamily="50" charset="-128"/>
                <a:ea typeface="メイリオ" panose="020B0604030504040204" pitchFamily="50" charset="-128"/>
              </a:rPr>
              <a:t>ステークホルダーの期待に配慮する</a:t>
            </a:r>
            <a:endParaRPr lang="en-US" altLang="ja-JP" sz="1800" dirty="0">
              <a:solidFill>
                <a:schemeClr val="tx1"/>
              </a:solidFill>
              <a:latin typeface="メイリオ" panose="020B0604030504040204" pitchFamily="50" charset="-128"/>
              <a:ea typeface="メイリオ" panose="020B0604030504040204" pitchFamily="50" charset="-128"/>
            </a:endParaRPr>
          </a:p>
          <a:p>
            <a:r>
              <a:rPr lang="ja-JP" altLang="en-US" sz="1800" dirty="0">
                <a:solidFill>
                  <a:schemeClr val="tx1"/>
                </a:solidFill>
                <a:latin typeface="メイリオ" panose="020B0604030504040204" pitchFamily="50" charset="-128"/>
                <a:ea typeface="メイリオ" panose="020B0604030504040204" pitchFamily="50" charset="-128"/>
              </a:rPr>
              <a:t>　　</a:t>
            </a:r>
            <a:r>
              <a:rPr lang="ja-JP" altLang="en-US" sz="1800" dirty="0" err="1">
                <a:solidFill>
                  <a:schemeClr val="tx1"/>
                </a:solidFill>
                <a:latin typeface="メイリオ" panose="020B0604030504040204" pitchFamily="50" charset="-128"/>
                <a:ea typeface="メイリオ" panose="020B0604030504040204" pitchFamily="50" charset="-128"/>
              </a:rPr>
              <a:t>ー</a:t>
            </a:r>
            <a:r>
              <a:rPr lang="ja-JP" altLang="en-US" sz="1800" dirty="0">
                <a:solidFill>
                  <a:schemeClr val="tx1"/>
                </a:solidFill>
                <a:latin typeface="メイリオ" panose="020B0604030504040204" pitchFamily="50" charset="-128"/>
                <a:ea typeface="メイリオ" panose="020B0604030504040204" pitchFamily="50" charset="-128"/>
              </a:rPr>
              <a:t>関連法令を順守し、国際行動規範と整合している</a:t>
            </a:r>
            <a:endParaRPr lang="en-US" altLang="ja-JP" sz="1800" dirty="0">
              <a:solidFill>
                <a:schemeClr val="tx1"/>
              </a:solidFill>
              <a:latin typeface="メイリオ" panose="020B0604030504040204" pitchFamily="50" charset="-128"/>
              <a:ea typeface="メイリオ" panose="020B0604030504040204" pitchFamily="50" charset="-128"/>
            </a:endParaRPr>
          </a:p>
          <a:p>
            <a:r>
              <a:rPr lang="ja-JP" altLang="en-US" sz="1800" dirty="0">
                <a:solidFill>
                  <a:schemeClr val="tx1"/>
                </a:solidFill>
                <a:latin typeface="メイリオ" panose="020B0604030504040204" pitchFamily="50" charset="-128"/>
                <a:ea typeface="メイリオ" panose="020B0604030504040204" pitchFamily="50" charset="-128"/>
              </a:rPr>
              <a:t>　　</a:t>
            </a:r>
            <a:r>
              <a:rPr lang="ja-JP" altLang="en-US" sz="1800" dirty="0" err="1">
                <a:solidFill>
                  <a:schemeClr val="tx1"/>
                </a:solidFill>
                <a:latin typeface="メイリオ" panose="020B0604030504040204" pitchFamily="50" charset="-128"/>
                <a:ea typeface="メイリオ" panose="020B0604030504040204" pitchFamily="50" charset="-128"/>
              </a:rPr>
              <a:t>ー</a:t>
            </a:r>
            <a:r>
              <a:rPr lang="ja-JP" altLang="en-US" sz="1800" dirty="0">
                <a:solidFill>
                  <a:schemeClr val="tx1"/>
                </a:solidFill>
                <a:latin typeface="メイリオ" panose="020B0604030504040204" pitchFamily="50" charset="-128"/>
                <a:ea typeface="メイリオ" panose="020B0604030504040204" pitchFamily="50" charset="-128"/>
              </a:rPr>
              <a:t>その組織全体に統合され、その組織の関係の中で実践される</a:t>
            </a:r>
            <a:endParaRPr lang="en-US" altLang="ja-JP" sz="1800" dirty="0">
              <a:solidFill>
                <a:schemeClr val="tx1"/>
              </a:solidFill>
              <a:latin typeface="メイリオ" panose="020B0604030504040204" pitchFamily="50" charset="-128"/>
              <a:ea typeface="メイリオ" panose="020B0604030504040204" pitchFamily="50" charset="-128"/>
            </a:endParaRPr>
          </a:p>
          <a:p>
            <a:pPr lvl="1"/>
            <a:endParaRPr kumimoji="1" lang="ja-JP" altLang="en-US" sz="2000" dirty="0">
              <a:latin typeface="メイリオ" panose="020B0604030504040204" pitchFamily="50" charset="-128"/>
              <a:ea typeface="メイリオ" panose="020B0604030504040204" pitchFamily="50" charset="-128"/>
            </a:endParaRPr>
          </a:p>
        </p:txBody>
      </p:sp>
      <p:sp>
        <p:nvSpPr>
          <p:cNvPr id="4" name="フッター プレースホルダー 3"/>
          <p:cNvSpPr>
            <a:spLocks noGrp="1"/>
          </p:cNvSpPr>
          <p:nvPr>
            <p:ph type="ftr" sz="quarter" idx="11"/>
          </p:nvPr>
        </p:nvSpPr>
        <p:spPr/>
        <p:txBody>
          <a:bodyPr/>
          <a:lstStyle/>
          <a:p>
            <a:r>
              <a:rPr lang="en-US" altLang="zh-TW"/>
              <a:t>2016</a:t>
            </a:r>
            <a:r>
              <a:rPr lang="zh-TW" altLang="en-US"/>
              <a:t>年</a:t>
            </a:r>
            <a:r>
              <a:rPr lang="en-US" altLang="zh-TW"/>
              <a:t>6</a:t>
            </a:r>
            <a:r>
              <a:rPr lang="zh-TW" altLang="en-US"/>
              <a:t>月</a:t>
            </a:r>
            <a:r>
              <a:rPr lang="en-US" altLang="zh-TW"/>
              <a:t>10</a:t>
            </a:r>
            <a:r>
              <a:rPr lang="zh-TW" altLang="en-US"/>
              <a:t>日山梨大学「消費生活論」</a:t>
            </a:r>
            <a:endParaRPr lang="en-US" dirty="0"/>
          </a:p>
        </p:txBody>
      </p:sp>
      <p:sp>
        <p:nvSpPr>
          <p:cNvPr id="5" name="スライド番号プレースホルダー 4"/>
          <p:cNvSpPr>
            <a:spLocks noGrp="1"/>
          </p:cNvSpPr>
          <p:nvPr>
            <p:ph type="sldNum" sz="quarter" idx="12"/>
          </p:nvPr>
        </p:nvSpPr>
        <p:spPr/>
        <p:txBody>
          <a:bodyPr/>
          <a:lstStyle/>
          <a:p>
            <a:fld id="{629637A9-119A-49DA-BD12-AAC58B377D80}" type="slidenum">
              <a:rPr lang="en-US" smtClean="0"/>
              <a:t>7</a:t>
            </a:fld>
            <a:endParaRPr lang="en-US" dirty="0"/>
          </a:p>
        </p:txBody>
      </p:sp>
      <p:sp>
        <p:nvSpPr>
          <p:cNvPr id="7" name="円形吹き出し 6"/>
          <p:cNvSpPr/>
          <p:nvPr/>
        </p:nvSpPr>
        <p:spPr>
          <a:xfrm>
            <a:off x="7967018" y="1602223"/>
            <a:ext cx="2589452" cy="971045"/>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rPr>
              <a:t>本来は持続可能な発展に関わる責任！</a:t>
            </a:r>
          </a:p>
        </p:txBody>
      </p:sp>
      <p:sp>
        <p:nvSpPr>
          <p:cNvPr id="8" name="円形吹き出し 7"/>
          <p:cNvSpPr/>
          <p:nvPr/>
        </p:nvSpPr>
        <p:spPr>
          <a:xfrm>
            <a:off x="8288303" y="4569395"/>
            <a:ext cx="3024361" cy="971045"/>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rPr>
              <a:t>企業は</a:t>
            </a:r>
            <a:r>
              <a:rPr kumimoji="1" lang="en-US" altLang="ja-JP" dirty="0">
                <a:latin typeface="メイリオ" panose="020B0604030504040204" pitchFamily="50" charset="-128"/>
                <a:ea typeface="メイリオ" panose="020B0604030504040204" pitchFamily="50" charset="-128"/>
              </a:rPr>
              <a:t>CSR</a:t>
            </a:r>
            <a:r>
              <a:rPr kumimoji="1" lang="ja-JP" altLang="en-US" dirty="0">
                <a:latin typeface="メイリオ" panose="020B0604030504040204" pitchFamily="50" charset="-128"/>
                <a:ea typeface="メイリオ" panose="020B0604030504040204" pitchFamily="50" charset="-128"/>
              </a:rPr>
              <a:t>の取組みを</a:t>
            </a:r>
            <a:r>
              <a:rPr kumimoji="1" lang="en-US" altLang="ja-JP" dirty="0">
                <a:latin typeface="メイリオ" panose="020B0604030504040204" pitchFamily="50" charset="-128"/>
                <a:ea typeface="メイリオ" panose="020B0604030504040204" pitchFamily="50" charset="-128"/>
              </a:rPr>
              <a:t>CS</a:t>
            </a:r>
            <a:r>
              <a:rPr kumimoji="1" lang="ja-JP" altLang="en-US" dirty="0">
                <a:latin typeface="メイリオ" panose="020B0604030504040204" pitchFamily="50" charset="-128"/>
                <a:ea typeface="メイリオ" panose="020B0604030504040204" pitchFamily="50" charset="-128"/>
              </a:rPr>
              <a:t>ﾚﾎﾟｰﾄやﾎｰﾑﾍﾟｰｼﾞで発信</a:t>
            </a:r>
          </a:p>
        </p:txBody>
      </p:sp>
    </p:spTree>
    <p:extLst>
      <p:ext uri="{BB962C8B-B14F-4D97-AF65-F5344CB8AC3E}">
        <p14:creationId xmlns:p14="http://schemas.microsoft.com/office/powerpoint/2010/main" val="1757902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normAutofit fontScale="92500" lnSpcReduction="20000"/>
          </a:bodyPr>
          <a:lstStyle/>
          <a:p>
            <a:r>
              <a:rPr kumimoji="1" lang="ja-JP" altLang="en-US" sz="2800" dirty="0">
                <a:solidFill>
                  <a:schemeClr val="tx1"/>
                </a:solidFill>
                <a:latin typeface="メイリオ" panose="020B0604030504040204" pitchFamily="50" charset="-128"/>
                <a:ea typeface="メイリオ" panose="020B0604030504040204" pitchFamily="50" charset="-128"/>
              </a:rPr>
              <a:t>７つの原則</a:t>
            </a:r>
            <a:endParaRPr kumimoji="1" lang="en-US" altLang="ja-JP" sz="2800" dirty="0">
              <a:solidFill>
                <a:schemeClr val="tx1"/>
              </a:solidFill>
              <a:latin typeface="メイリオ" panose="020B0604030504040204" pitchFamily="50" charset="-128"/>
              <a:ea typeface="メイリオ" panose="020B0604030504040204" pitchFamily="50" charset="-128"/>
            </a:endParaRPr>
          </a:p>
          <a:p>
            <a:pPr lvl="1"/>
            <a:r>
              <a:rPr lang="ja-JP" altLang="en-US" sz="2000" dirty="0">
                <a:solidFill>
                  <a:schemeClr val="tx1"/>
                </a:solidFill>
                <a:latin typeface="メイリオ" panose="020B0604030504040204" pitchFamily="50" charset="-128"/>
                <a:ea typeface="メイリオ" panose="020B0604030504040204" pitchFamily="50" charset="-128"/>
              </a:rPr>
              <a:t>①説明責任、②透明性、③倫理的な行動、④ｽﾃｰｸﾎﾙﾀﾞｰの利害の尊重、⑤法の支配の尊重、⑥国際行動規範　の尊重、⑦人権の尊重</a:t>
            </a:r>
            <a:endParaRPr lang="en-US" altLang="ja-JP" sz="2000" dirty="0">
              <a:solidFill>
                <a:schemeClr val="tx1"/>
              </a:solidFill>
              <a:latin typeface="メイリオ" panose="020B0604030504040204" pitchFamily="50" charset="-128"/>
              <a:ea typeface="メイリオ" panose="020B0604030504040204" pitchFamily="50" charset="-128"/>
            </a:endParaRPr>
          </a:p>
          <a:p>
            <a:endParaRPr kumimoji="1" lang="en-US" altLang="ja-JP" sz="2800" dirty="0">
              <a:solidFill>
                <a:schemeClr val="tx1"/>
              </a:solidFill>
              <a:latin typeface="メイリオ" panose="020B0604030504040204" pitchFamily="50" charset="-128"/>
              <a:ea typeface="メイリオ" panose="020B0604030504040204" pitchFamily="50" charset="-128"/>
            </a:endParaRPr>
          </a:p>
          <a:p>
            <a:r>
              <a:rPr kumimoji="1" lang="ja-JP" altLang="en-US" sz="2800" dirty="0">
                <a:solidFill>
                  <a:schemeClr val="tx1"/>
                </a:solidFill>
                <a:latin typeface="メイリオ" panose="020B0604030504040204" pitchFamily="50" charset="-128"/>
                <a:ea typeface="メイリオ" panose="020B0604030504040204" pitchFamily="50" charset="-128"/>
              </a:rPr>
              <a:t>７つの中核主題</a:t>
            </a:r>
            <a:endParaRPr kumimoji="1" lang="en-US" altLang="ja-JP" sz="2800" dirty="0">
              <a:solidFill>
                <a:schemeClr val="tx1"/>
              </a:solidFill>
              <a:latin typeface="メイリオ" panose="020B0604030504040204" pitchFamily="50" charset="-128"/>
              <a:ea typeface="メイリオ" panose="020B0604030504040204" pitchFamily="50" charset="-128"/>
            </a:endParaRPr>
          </a:p>
          <a:p>
            <a:pPr lvl="1"/>
            <a:r>
              <a:rPr lang="ja-JP" altLang="en-US" sz="2000" dirty="0">
                <a:solidFill>
                  <a:schemeClr val="tx1"/>
                </a:solidFill>
                <a:latin typeface="メイリオ" panose="020B0604030504040204" pitchFamily="50" charset="-128"/>
                <a:ea typeface="メイリオ" panose="020B0604030504040204" pitchFamily="50" charset="-128"/>
              </a:rPr>
              <a:t>①組織統治</a:t>
            </a:r>
            <a:endParaRPr lang="en-US" altLang="ja-JP" sz="2000" dirty="0">
              <a:solidFill>
                <a:schemeClr val="tx1"/>
              </a:solidFill>
              <a:latin typeface="メイリオ" panose="020B0604030504040204" pitchFamily="50" charset="-128"/>
              <a:ea typeface="メイリオ" panose="020B0604030504040204" pitchFamily="50" charset="-128"/>
            </a:endParaRPr>
          </a:p>
          <a:p>
            <a:pPr lvl="1"/>
            <a:r>
              <a:rPr lang="ja-JP" altLang="en-US" sz="2000" dirty="0">
                <a:solidFill>
                  <a:schemeClr val="tx1"/>
                </a:solidFill>
                <a:latin typeface="メイリオ" panose="020B0604030504040204" pitchFamily="50" charset="-128"/>
                <a:ea typeface="メイリオ" panose="020B0604030504040204" pitchFamily="50" charset="-128"/>
              </a:rPr>
              <a:t>②人権</a:t>
            </a:r>
            <a:endParaRPr lang="en-US" altLang="ja-JP" sz="2000" dirty="0">
              <a:solidFill>
                <a:schemeClr val="tx1"/>
              </a:solidFill>
              <a:latin typeface="メイリオ" panose="020B0604030504040204" pitchFamily="50" charset="-128"/>
              <a:ea typeface="メイリオ" panose="020B0604030504040204" pitchFamily="50" charset="-128"/>
            </a:endParaRPr>
          </a:p>
          <a:p>
            <a:pPr lvl="1"/>
            <a:r>
              <a:rPr lang="ja-JP" altLang="en-US" sz="2000" dirty="0">
                <a:solidFill>
                  <a:schemeClr val="tx1"/>
                </a:solidFill>
                <a:latin typeface="メイリオ" panose="020B0604030504040204" pitchFamily="50" charset="-128"/>
                <a:ea typeface="メイリオ" panose="020B0604030504040204" pitchFamily="50" charset="-128"/>
              </a:rPr>
              <a:t>③労働慣行</a:t>
            </a:r>
            <a:endParaRPr lang="en-US" altLang="ja-JP" sz="2000" dirty="0">
              <a:solidFill>
                <a:schemeClr val="tx1"/>
              </a:solidFill>
              <a:latin typeface="メイリオ" panose="020B0604030504040204" pitchFamily="50" charset="-128"/>
              <a:ea typeface="メイリオ" panose="020B0604030504040204" pitchFamily="50" charset="-128"/>
            </a:endParaRPr>
          </a:p>
          <a:p>
            <a:pPr lvl="1"/>
            <a:r>
              <a:rPr lang="ja-JP" altLang="en-US" sz="2000" dirty="0">
                <a:solidFill>
                  <a:schemeClr val="tx1"/>
                </a:solidFill>
                <a:latin typeface="メイリオ" panose="020B0604030504040204" pitchFamily="50" charset="-128"/>
                <a:ea typeface="メイリオ" panose="020B0604030504040204" pitchFamily="50" charset="-128"/>
              </a:rPr>
              <a:t>④環境</a:t>
            </a:r>
            <a:endParaRPr lang="en-US" altLang="ja-JP" sz="2000" dirty="0">
              <a:solidFill>
                <a:schemeClr val="tx1"/>
              </a:solidFill>
              <a:latin typeface="メイリオ" panose="020B0604030504040204" pitchFamily="50" charset="-128"/>
              <a:ea typeface="メイリオ" panose="020B0604030504040204" pitchFamily="50" charset="-128"/>
            </a:endParaRPr>
          </a:p>
          <a:p>
            <a:pPr lvl="1"/>
            <a:r>
              <a:rPr lang="ja-JP" altLang="en-US" sz="2000" dirty="0">
                <a:solidFill>
                  <a:schemeClr val="tx1"/>
                </a:solidFill>
                <a:latin typeface="メイリオ" panose="020B0604030504040204" pitchFamily="50" charset="-128"/>
                <a:ea typeface="メイリオ" panose="020B0604030504040204" pitchFamily="50" charset="-128"/>
              </a:rPr>
              <a:t>⑤公正な事業慣行</a:t>
            </a:r>
            <a:endParaRPr lang="en-US" altLang="ja-JP" sz="2000" dirty="0">
              <a:solidFill>
                <a:schemeClr val="tx1"/>
              </a:solidFill>
              <a:latin typeface="メイリオ" panose="020B0604030504040204" pitchFamily="50" charset="-128"/>
              <a:ea typeface="メイリオ" panose="020B0604030504040204" pitchFamily="50" charset="-128"/>
            </a:endParaRPr>
          </a:p>
          <a:p>
            <a:pPr lvl="1"/>
            <a:r>
              <a:rPr lang="ja-JP" altLang="en-US" sz="2000" b="1" u="sng" dirty="0">
                <a:solidFill>
                  <a:schemeClr val="tx1"/>
                </a:solidFill>
                <a:latin typeface="メイリオ" panose="020B0604030504040204" pitchFamily="50" charset="-128"/>
                <a:ea typeface="メイリオ" panose="020B0604030504040204" pitchFamily="50" charset="-128"/>
              </a:rPr>
              <a:t>⑥消費者課題</a:t>
            </a:r>
            <a:endParaRPr lang="en-US" altLang="ja-JP" sz="2000" b="1" u="sng" dirty="0">
              <a:solidFill>
                <a:schemeClr val="tx1"/>
              </a:solidFill>
              <a:latin typeface="メイリオ" panose="020B0604030504040204" pitchFamily="50" charset="-128"/>
              <a:ea typeface="メイリオ" panose="020B0604030504040204" pitchFamily="50" charset="-128"/>
            </a:endParaRPr>
          </a:p>
          <a:p>
            <a:pPr lvl="1"/>
            <a:r>
              <a:rPr lang="ja-JP" altLang="en-US" sz="2000" dirty="0">
                <a:solidFill>
                  <a:schemeClr val="tx1"/>
                </a:solidFill>
                <a:latin typeface="メイリオ" panose="020B0604030504040204" pitchFamily="50" charset="-128"/>
                <a:ea typeface="メイリオ" panose="020B0604030504040204" pitchFamily="50" charset="-128"/>
              </a:rPr>
              <a:t>⑦ｺﾐｭﾆﾃｨへの参画及びｺﾐｭﾆﾃｨの発展</a:t>
            </a:r>
            <a:endParaRPr lang="en-US" altLang="ja-JP" sz="2000" dirty="0">
              <a:solidFill>
                <a:schemeClr val="tx1"/>
              </a:solidFill>
              <a:latin typeface="メイリオ" panose="020B0604030504040204" pitchFamily="50" charset="-128"/>
              <a:ea typeface="メイリオ" panose="020B0604030504040204" pitchFamily="50" charset="-128"/>
            </a:endParaRPr>
          </a:p>
          <a:p>
            <a:endParaRPr kumimoji="1" lang="ja-JP" altLang="en-US" sz="2800" dirty="0">
              <a:latin typeface="メイリオ" panose="020B0604030504040204" pitchFamily="50" charset="-128"/>
              <a:ea typeface="メイリオ" panose="020B0604030504040204" pitchFamily="50" charset="-128"/>
            </a:endParaRPr>
          </a:p>
        </p:txBody>
      </p:sp>
      <p:sp>
        <p:nvSpPr>
          <p:cNvPr id="4" name="フッター プレースホルダー 3"/>
          <p:cNvSpPr>
            <a:spLocks noGrp="1"/>
          </p:cNvSpPr>
          <p:nvPr>
            <p:ph type="ftr" sz="quarter" idx="11"/>
          </p:nvPr>
        </p:nvSpPr>
        <p:spPr/>
        <p:txBody>
          <a:bodyPr/>
          <a:lstStyle/>
          <a:p>
            <a:r>
              <a:rPr lang="en-US" altLang="zh-TW"/>
              <a:t>2016</a:t>
            </a:r>
            <a:r>
              <a:rPr lang="zh-TW" altLang="en-US"/>
              <a:t>年</a:t>
            </a:r>
            <a:r>
              <a:rPr lang="en-US" altLang="zh-TW"/>
              <a:t>6</a:t>
            </a:r>
            <a:r>
              <a:rPr lang="zh-TW" altLang="en-US"/>
              <a:t>月</a:t>
            </a:r>
            <a:r>
              <a:rPr lang="en-US" altLang="zh-TW"/>
              <a:t>10</a:t>
            </a:r>
            <a:r>
              <a:rPr lang="zh-TW" altLang="en-US"/>
              <a:t>日山梨大学「消費生活論」</a:t>
            </a:r>
            <a:endParaRPr lang="en-US" dirty="0"/>
          </a:p>
        </p:txBody>
      </p:sp>
      <p:sp>
        <p:nvSpPr>
          <p:cNvPr id="5" name="スライド番号プレースホルダー 4"/>
          <p:cNvSpPr>
            <a:spLocks noGrp="1"/>
          </p:cNvSpPr>
          <p:nvPr>
            <p:ph type="sldNum" sz="quarter" idx="12"/>
          </p:nvPr>
        </p:nvSpPr>
        <p:spPr/>
        <p:txBody>
          <a:bodyPr/>
          <a:lstStyle/>
          <a:p>
            <a:fld id="{629637A9-119A-49DA-BD12-AAC58B377D80}" type="slidenum">
              <a:rPr lang="en-US" smtClean="0"/>
              <a:t>8</a:t>
            </a:fld>
            <a:endParaRPr lang="en-US" dirty="0"/>
          </a:p>
        </p:txBody>
      </p:sp>
      <p:sp>
        <p:nvSpPr>
          <p:cNvPr id="6" name="タイトル 1"/>
          <p:cNvSpPr>
            <a:spLocks noGrp="1"/>
          </p:cNvSpPr>
          <p:nvPr>
            <p:ph type="title"/>
          </p:nvPr>
        </p:nvSpPr>
        <p:spPr/>
        <p:txBody>
          <a:bodyPr>
            <a:normAutofit/>
          </a:bodyPr>
          <a:lstStyle/>
          <a:p>
            <a:r>
              <a:rPr kumimoji="1" lang="ja-JP" altLang="en-US" sz="3200" dirty="0">
                <a:solidFill>
                  <a:schemeClr val="tx1"/>
                </a:solidFill>
                <a:latin typeface="メイリオ" panose="020B0604030504040204" pitchFamily="50" charset="-128"/>
                <a:ea typeface="メイリオ" panose="020B0604030504040204" pitchFamily="50" charset="-128"/>
              </a:rPr>
              <a:t>■</a:t>
            </a:r>
            <a:r>
              <a:rPr kumimoji="1" lang="en-US" altLang="ja-JP" sz="3200" dirty="0">
                <a:solidFill>
                  <a:schemeClr val="tx1"/>
                </a:solidFill>
                <a:latin typeface="メイリオ" panose="020B0604030504040204" pitchFamily="50" charset="-128"/>
                <a:ea typeface="メイリオ" panose="020B0604030504040204" pitchFamily="50" charset="-128"/>
              </a:rPr>
              <a:t>ISO26000(2010</a:t>
            </a:r>
            <a:r>
              <a:rPr kumimoji="1" lang="ja-JP" altLang="en-US" sz="3200" dirty="0">
                <a:solidFill>
                  <a:schemeClr val="tx1"/>
                </a:solidFill>
                <a:latin typeface="メイリオ" panose="020B0604030504040204" pitchFamily="50" charset="-128"/>
                <a:ea typeface="メイリオ" panose="020B0604030504040204" pitchFamily="50" charset="-128"/>
              </a:rPr>
              <a:t>年</a:t>
            </a:r>
            <a:r>
              <a:rPr kumimoji="1" lang="en-US" altLang="ja-JP" sz="3200" dirty="0">
                <a:solidFill>
                  <a:schemeClr val="tx1"/>
                </a:solidFill>
                <a:latin typeface="メイリオ" panose="020B0604030504040204" pitchFamily="50" charset="-128"/>
                <a:ea typeface="メイリオ" panose="020B0604030504040204" pitchFamily="50" charset="-128"/>
              </a:rPr>
              <a:t>)(</a:t>
            </a:r>
            <a:r>
              <a:rPr kumimoji="1" lang="ja-JP" altLang="en-US" sz="3200" dirty="0">
                <a:solidFill>
                  <a:schemeClr val="tx1"/>
                </a:solidFill>
                <a:latin typeface="メイリオ" panose="020B0604030504040204" pitchFamily="50" charset="-128"/>
                <a:ea typeface="メイリオ" panose="020B0604030504040204" pitchFamily="50" charset="-128"/>
              </a:rPr>
              <a:t>組織の社会的責任の手引き）</a:t>
            </a:r>
          </a:p>
        </p:txBody>
      </p:sp>
      <p:sp>
        <p:nvSpPr>
          <p:cNvPr id="8" name="テキスト ボックス 7"/>
          <p:cNvSpPr txBox="1"/>
          <p:nvPr/>
        </p:nvSpPr>
        <p:spPr>
          <a:xfrm>
            <a:off x="5788324" y="2807369"/>
            <a:ext cx="5865962" cy="3170099"/>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a:solidFill>
              <a:schemeClr val="tx1"/>
            </a:solidFill>
          </a:ln>
        </p:spPr>
        <p:txBody>
          <a:bodyPr wrap="square" rtlCol="0">
            <a:spAutoFit/>
          </a:bodyPr>
          <a:lstStyle/>
          <a:p>
            <a:r>
              <a:rPr kumimoji="1" lang="en-US" altLang="ja-JP" sz="2000" dirty="0">
                <a:latin typeface="メイリオ" panose="020B0604030504040204" pitchFamily="50" charset="-128"/>
                <a:ea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rPr>
              <a:t>消費者課題</a:t>
            </a:r>
            <a:r>
              <a:rPr kumimoji="1" lang="en-US" altLang="ja-JP" sz="2000" dirty="0">
                <a:latin typeface="メイリオ" panose="020B0604030504040204" pitchFamily="50" charset="-128"/>
                <a:ea typeface="メイリオ" panose="020B0604030504040204" pitchFamily="50" charset="-128"/>
              </a:rPr>
              <a:t>】</a:t>
            </a:r>
          </a:p>
          <a:p>
            <a:r>
              <a:rPr kumimoji="1" lang="en-US" altLang="ja-JP" sz="2000" dirty="0">
                <a:latin typeface="メイリオ" panose="020B0604030504040204" pitchFamily="50" charset="-128"/>
                <a:ea typeface="メイリオ" panose="020B0604030504040204" pitchFamily="50" charset="-128"/>
              </a:rPr>
              <a:t>1</a:t>
            </a:r>
            <a:r>
              <a:rPr kumimoji="1" lang="ja-JP" altLang="en-US" sz="2000" dirty="0">
                <a:latin typeface="メイリオ" panose="020B0604030504040204" pitchFamily="50" charset="-128"/>
                <a:ea typeface="メイリオ" panose="020B0604030504040204" pitchFamily="50" charset="-128"/>
              </a:rPr>
              <a:t>：公正なﾏｰｹﾃｨﾝｸ</a:t>
            </a:r>
            <a:r>
              <a:rPr lang="ja-JP" altLang="en-US" sz="2000" dirty="0">
                <a:latin typeface="メイリオ" pitchFamily="50" charset="-128"/>
                <a:ea typeface="メイリオ" pitchFamily="50" charset="-128"/>
                <a:cs typeface="メイリオ" pitchFamily="50" charset="-128"/>
              </a:rPr>
              <a:t>、事実に即した偏りのない情報、及び公正な契約慣行</a:t>
            </a:r>
            <a:endParaRPr lang="en-US" altLang="ja-JP" sz="2000" dirty="0">
              <a:latin typeface="メイリオ" pitchFamily="50" charset="-128"/>
              <a:ea typeface="メイリオ" pitchFamily="50" charset="-128"/>
              <a:cs typeface="メイリオ" pitchFamily="50" charset="-128"/>
            </a:endParaRPr>
          </a:p>
          <a:p>
            <a:r>
              <a:rPr lang="ja-JP" altLang="en-US" sz="2000" dirty="0">
                <a:latin typeface="メイリオ" pitchFamily="50" charset="-128"/>
                <a:ea typeface="メイリオ" pitchFamily="50" charset="-128"/>
                <a:cs typeface="メイリオ" pitchFamily="50" charset="-128"/>
              </a:rPr>
              <a:t>２：消費者の安全衛生の保護</a:t>
            </a:r>
            <a:endParaRPr lang="en-US" altLang="ja-JP" sz="2000" dirty="0">
              <a:latin typeface="メイリオ" pitchFamily="50" charset="-128"/>
              <a:ea typeface="メイリオ" pitchFamily="50" charset="-128"/>
              <a:cs typeface="メイリオ" pitchFamily="50" charset="-128"/>
            </a:endParaRPr>
          </a:p>
          <a:p>
            <a:r>
              <a:rPr lang="ja-JP" altLang="en-US" sz="2000" dirty="0">
                <a:latin typeface="メイリオ" pitchFamily="50" charset="-128"/>
                <a:ea typeface="メイリオ" pitchFamily="50" charset="-128"/>
                <a:cs typeface="メイリオ" pitchFamily="50" charset="-128"/>
              </a:rPr>
              <a:t>３：持続可能な消費</a:t>
            </a:r>
            <a:endParaRPr lang="en-US" altLang="ja-JP" sz="2000" dirty="0">
              <a:latin typeface="メイリオ" pitchFamily="50" charset="-128"/>
              <a:ea typeface="メイリオ" pitchFamily="50" charset="-128"/>
              <a:cs typeface="メイリオ" pitchFamily="50" charset="-128"/>
            </a:endParaRPr>
          </a:p>
          <a:p>
            <a:r>
              <a:rPr lang="ja-JP" altLang="en-US" sz="2000" dirty="0">
                <a:latin typeface="メイリオ" pitchFamily="50" charset="-128"/>
                <a:ea typeface="メイリオ" pitchFamily="50" charset="-128"/>
                <a:cs typeface="メイリオ" pitchFamily="50" charset="-128"/>
              </a:rPr>
              <a:t>４：消費者に対するサービス、支援、並びに苦情及び紛争の解決</a:t>
            </a:r>
            <a:endParaRPr lang="en-US" altLang="ja-JP" sz="2000" dirty="0">
              <a:latin typeface="メイリオ" pitchFamily="50" charset="-128"/>
              <a:ea typeface="メイリオ" pitchFamily="50" charset="-128"/>
              <a:cs typeface="メイリオ" pitchFamily="50" charset="-128"/>
            </a:endParaRPr>
          </a:p>
          <a:p>
            <a:r>
              <a:rPr lang="ja-JP" altLang="en-US" sz="2000" dirty="0">
                <a:latin typeface="メイリオ" pitchFamily="50" charset="-128"/>
                <a:ea typeface="メイリオ" pitchFamily="50" charset="-128"/>
                <a:cs typeface="メイリオ" pitchFamily="50" charset="-128"/>
              </a:rPr>
              <a:t>５：消費者データ保護及びプライバシー</a:t>
            </a:r>
            <a:endParaRPr lang="en-US" altLang="ja-JP" sz="2000" dirty="0">
              <a:latin typeface="メイリオ" pitchFamily="50" charset="-128"/>
              <a:ea typeface="メイリオ" pitchFamily="50" charset="-128"/>
              <a:cs typeface="メイリオ" pitchFamily="50" charset="-128"/>
            </a:endParaRPr>
          </a:p>
          <a:p>
            <a:r>
              <a:rPr lang="ja-JP" altLang="en-US" sz="2000" dirty="0">
                <a:latin typeface="メイリオ" pitchFamily="50" charset="-128"/>
                <a:ea typeface="メイリオ" pitchFamily="50" charset="-128"/>
                <a:cs typeface="メイリオ" pitchFamily="50" charset="-128"/>
              </a:rPr>
              <a:t>６：必要不可欠なサービスへのアクセス</a:t>
            </a:r>
            <a:endParaRPr lang="en-US" altLang="ja-JP" sz="2000" dirty="0">
              <a:latin typeface="メイリオ" pitchFamily="50" charset="-128"/>
              <a:ea typeface="メイリオ" pitchFamily="50" charset="-128"/>
              <a:cs typeface="メイリオ" pitchFamily="50" charset="-128"/>
            </a:endParaRPr>
          </a:p>
          <a:p>
            <a:r>
              <a:rPr lang="ja-JP" altLang="en-US" sz="2000" dirty="0">
                <a:latin typeface="メイリオ" pitchFamily="50" charset="-128"/>
                <a:ea typeface="メイリオ" pitchFamily="50" charset="-128"/>
                <a:cs typeface="メイリオ" pitchFamily="50" charset="-128"/>
              </a:rPr>
              <a:t>７：教育及び意識向上</a:t>
            </a:r>
            <a:endParaRPr kumimoji="1" lang="ja-JP" altLang="en-US" sz="2000" dirty="0">
              <a:latin typeface="メイリオ" panose="020B0604030504040204" pitchFamily="50" charset="-128"/>
              <a:ea typeface="メイリオ" panose="020B0604030504040204" pitchFamily="50" charset="-128"/>
            </a:endParaRPr>
          </a:p>
        </p:txBody>
      </p:sp>
      <p:sp>
        <p:nvSpPr>
          <p:cNvPr id="9" name="右矢印 8"/>
          <p:cNvSpPr/>
          <p:nvPr/>
        </p:nvSpPr>
        <p:spPr>
          <a:xfrm>
            <a:off x="4262594" y="4839010"/>
            <a:ext cx="1337094" cy="3364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円形吹き出し 1"/>
          <p:cNvSpPr/>
          <p:nvPr/>
        </p:nvSpPr>
        <p:spPr>
          <a:xfrm>
            <a:off x="3780503" y="2675976"/>
            <a:ext cx="1913503" cy="1181438"/>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rPr>
              <a:t>持続可能性に関わる社会課題</a:t>
            </a:r>
          </a:p>
        </p:txBody>
      </p:sp>
    </p:spTree>
    <p:extLst>
      <p:ext uri="{BB962C8B-B14F-4D97-AF65-F5344CB8AC3E}">
        <p14:creationId xmlns:p14="http://schemas.microsoft.com/office/powerpoint/2010/main" val="1067541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54083" y="426008"/>
            <a:ext cx="10058400" cy="1283252"/>
          </a:xfrm>
        </p:spPr>
        <p:txBody>
          <a:bodyPr>
            <a:normAutofit/>
          </a:bodyPr>
          <a:lstStyle/>
          <a:p>
            <a:pPr lvl="4" algn="l" rtl="0">
              <a:lnSpc>
                <a:spcPct val="85000"/>
              </a:lnSpc>
              <a:spcBef>
                <a:spcPct val="0"/>
              </a:spcBef>
            </a:pPr>
            <a:r>
              <a:rPr lang="ja-JP" altLang="en-US" sz="3200" dirty="0">
                <a:solidFill>
                  <a:schemeClr val="tx1"/>
                </a:solidFill>
                <a:latin typeface="メイリオ" panose="020B0604030504040204" pitchFamily="50" charset="-128"/>
                <a:ea typeface="メイリオ" panose="020B0604030504040204" pitchFamily="50" charset="-128"/>
              </a:rPr>
              <a:t>３．消費者は事業者をどう見ているか</a:t>
            </a:r>
            <a:endParaRPr kumimoji="1" lang="ja-JP" altLang="en-US" sz="2000" dirty="0">
              <a:solidFill>
                <a:schemeClr val="tx1"/>
              </a:solidFill>
            </a:endParaRPr>
          </a:p>
        </p:txBody>
      </p:sp>
      <p:sp>
        <p:nvSpPr>
          <p:cNvPr id="3" name="コンテンツ プレースホルダー 2"/>
          <p:cNvSpPr>
            <a:spLocks noGrp="1"/>
          </p:cNvSpPr>
          <p:nvPr>
            <p:ph idx="1"/>
          </p:nvPr>
        </p:nvSpPr>
        <p:spPr>
          <a:xfrm>
            <a:off x="1068386" y="1808117"/>
            <a:ext cx="10843089" cy="4651667"/>
          </a:xfrm>
        </p:spPr>
        <p:txBody>
          <a:bodyPr>
            <a:normAutofit fontScale="92500"/>
          </a:bodyPr>
          <a:lstStyle/>
          <a:p>
            <a:r>
              <a:rPr lang="ja-JP" altLang="en-US" sz="1700" dirty="0">
                <a:solidFill>
                  <a:schemeClr val="tx1"/>
                </a:solidFill>
                <a:latin typeface="メイリオ" panose="020B0604030504040204" pitchFamily="50" charset="-128"/>
                <a:ea typeface="メイリオ" panose="020B0604030504040204" pitchFamily="50" charset="-128"/>
              </a:rPr>
              <a:t>　　　　　　　　　　　　　　　出所</a:t>
            </a:r>
            <a:r>
              <a:rPr lang="en-US" altLang="ja-JP" sz="1700" dirty="0">
                <a:solidFill>
                  <a:schemeClr val="tx1"/>
                </a:solidFill>
                <a:latin typeface="メイリオ" panose="020B0604030504040204" pitchFamily="50" charset="-128"/>
                <a:ea typeface="メイリオ" panose="020B0604030504040204" pitchFamily="50" charset="-128"/>
              </a:rPr>
              <a:t>:</a:t>
            </a:r>
            <a:r>
              <a:rPr lang="ja-JP" altLang="en-US" sz="1700" dirty="0">
                <a:solidFill>
                  <a:schemeClr val="tx1"/>
                </a:solidFill>
                <a:latin typeface="メイリオ" panose="020B0604030504040204" pitchFamily="50" charset="-128"/>
                <a:ea typeface="メイリオ" panose="020B0604030504040204" pitchFamily="50" charset="-128"/>
              </a:rPr>
              <a:t>経済広報センター「生活者の“企業感”に関するアンケート」</a:t>
            </a:r>
            <a:r>
              <a:rPr lang="en-US" altLang="ja-JP" sz="1700" dirty="0">
                <a:solidFill>
                  <a:schemeClr val="tx1"/>
                </a:solidFill>
                <a:latin typeface="メイリオ" panose="020B0604030504040204" pitchFamily="50" charset="-128"/>
                <a:ea typeface="メイリオ" panose="020B0604030504040204" pitchFamily="50" charset="-128"/>
              </a:rPr>
              <a:t>(2016</a:t>
            </a:r>
            <a:r>
              <a:rPr lang="ja-JP" altLang="en-US" sz="1700" dirty="0">
                <a:solidFill>
                  <a:schemeClr val="tx1"/>
                </a:solidFill>
                <a:latin typeface="メイリオ" panose="020B0604030504040204" pitchFamily="50" charset="-128"/>
                <a:ea typeface="メイリオ" panose="020B0604030504040204" pitchFamily="50" charset="-128"/>
              </a:rPr>
              <a:t>年</a:t>
            </a:r>
            <a:r>
              <a:rPr lang="en-US" altLang="ja-JP" sz="1700" dirty="0">
                <a:solidFill>
                  <a:schemeClr val="tx1"/>
                </a:solidFill>
                <a:latin typeface="メイリオ" panose="020B0604030504040204" pitchFamily="50" charset="-128"/>
                <a:ea typeface="メイリオ" panose="020B0604030504040204" pitchFamily="50" charset="-128"/>
              </a:rPr>
              <a:t>2</a:t>
            </a:r>
            <a:r>
              <a:rPr lang="ja-JP" altLang="en-US" sz="1700" dirty="0">
                <a:solidFill>
                  <a:schemeClr val="tx1"/>
                </a:solidFill>
                <a:latin typeface="メイリオ" panose="020B0604030504040204" pitchFamily="50" charset="-128"/>
                <a:ea typeface="メイリオ" panose="020B0604030504040204" pitchFamily="50" charset="-128"/>
              </a:rPr>
              <a:t>月）</a:t>
            </a:r>
            <a:endParaRPr lang="en-US" altLang="ja-JP" sz="1700" dirty="0">
              <a:solidFill>
                <a:schemeClr val="tx1"/>
              </a:solidFill>
              <a:latin typeface="メイリオ" panose="020B0604030504040204" pitchFamily="50" charset="-128"/>
              <a:ea typeface="メイリオ" panose="020B0604030504040204" pitchFamily="50" charset="-128"/>
            </a:endParaRPr>
          </a:p>
          <a:p>
            <a:r>
              <a:rPr lang="ja-JP" altLang="en-US" sz="1900" dirty="0">
                <a:solidFill>
                  <a:schemeClr val="tx1"/>
                </a:solidFill>
                <a:latin typeface="メイリオ" panose="020B0604030504040204" pitchFamily="50" charset="-128"/>
                <a:ea typeface="メイリオ" panose="020B0604030504040204" pitchFamily="50" charset="-128"/>
              </a:rPr>
              <a:t>■企業の果たす役割や責任</a:t>
            </a:r>
            <a:endParaRPr lang="en-US" altLang="ja-JP" sz="1900" dirty="0">
              <a:solidFill>
                <a:schemeClr val="tx1"/>
              </a:solidFill>
              <a:latin typeface="メイリオ" panose="020B0604030504040204" pitchFamily="50" charset="-128"/>
              <a:ea typeface="メイリオ" panose="020B0604030504040204" pitchFamily="50" charset="-128"/>
            </a:endParaRPr>
          </a:p>
          <a:p>
            <a:pPr lvl="1"/>
            <a:r>
              <a:rPr lang="ja-JP" altLang="en-US" sz="1900" dirty="0">
                <a:solidFill>
                  <a:schemeClr val="tx1"/>
                </a:solidFill>
                <a:latin typeface="メイリオ" panose="020B0604030504040204" pitchFamily="50" charset="-128"/>
                <a:ea typeface="メイリオ" panose="020B0604030504040204" pitchFamily="50" charset="-128"/>
              </a:rPr>
              <a:t>最も重要度が高いのは「安全・安心で優れた商品・サービス・技術を適切な価格で提供する</a:t>
            </a:r>
            <a:r>
              <a:rPr lang="en-US" altLang="ja-JP" sz="1900" dirty="0">
                <a:solidFill>
                  <a:schemeClr val="tx1"/>
                </a:solidFill>
                <a:latin typeface="メイリオ" panose="020B0604030504040204" pitchFamily="50" charset="-128"/>
                <a:ea typeface="メイリオ" panose="020B0604030504040204" pitchFamily="50" charset="-128"/>
              </a:rPr>
              <a:t>(83%)</a:t>
            </a:r>
          </a:p>
          <a:p>
            <a:r>
              <a:rPr lang="ja-JP" altLang="en-US" sz="1900" dirty="0">
                <a:solidFill>
                  <a:schemeClr val="tx1"/>
                </a:solidFill>
                <a:latin typeface="メイリオ" panose="020B0604030504040204" pitchFamily="50" charset="-128"/>
                <a:ea typeface="メイリオ" panose="020B0604030504040204" pitchFamily="50" charset="-128"/>
              </a:rPr>
              <a:t>■企業に対する評価　肯定的評価（</a:t>
            </a:r>
            <a:r>
              <a:rPr lang="en-US" altLang="ja-JP" sz="1900" dirty="0">
                <a:solidFill>
                  <a:schemeClr val="tx1"/>
                </a:solidFill>
                <a:latin typeface="メイリオ" panose="020B0604030504040204" pitchFamily="50" charset="-128"/>
                <a:ea typeface="メイリオ" panose="020B0604030504040204" pitchFamily="50" charset="-128"/>
              </a:rPr>
              <a:t>37</a:t>
            </a:r>
            <a:r>
              <a:rPr lang="ja-JP" altLang="en-US" sz="1900" dirty="0">
                <a:solidFill>
                  <a:schemeClr val="tx1"/>
                </a:solidFill>
                <a:latin typeface="メイリオ" panose="020B0604030504040204" pitchFamily="50" charset="-128"/>
                <a:ea typeface="メイリオ" panose="020B0604030504040204" pitchFamily="50" charset="-128"/>
              </a:rPr>
              <a:t>％）、否定的評価（</a:t>
            </a:r>
            <a:r>
              <a:rPr lang="en-US" altLang="ja-JP" sz="1900" dirty="0">
                <a:solidFill>
                  <a:schemeClr val="tx1"/>
                </a:solidFill>
                <a:latin typeface="メイリオ" panose="020B0604030504040204" pitchFamily="50" charset="-128"/>
                <a:ea typeface="メイリオ" panose="020B0604030504040204" pitchFamily="50" charset="-128"/>
              </a:rPr>
              <a:t>14</a:t>
            </a:r>
            <a:r>
              <a:rPr lang="ja-JP" altLang="en-US" sz="1900" dirty="0">
                <a:solidFill>
                  <a:schemeClr val="tx1"/>
                </a:solidFill>
                <a:latin typeface="メイリオ" panose="020B0604030504040204" pitchFamily="50" charset="-128"/>
                <a:ea typeface="メイリオ" panose="020B0604030504040204" pitchFamily="50" charset="-128"/>
              </a:rPr>
              <a:t>％）</a:t>
            </a:r>
            <a:r>
              <a:rPr lang="en-US" altLang="ja-JP" sz="1900" dirty="0">
                <a:solidFill>
                  <a:schemeClr val="tx1"/>
                </a:solidFill>
                <a:latin typeface="メイリオ" panose="020B0604030504040204" pitchFamily="50" charset="-128"/>
                <a:ea typeface="メイリオ" panose="020B0604030504040204" pitchFamily="50" charset="-128"/>
              </a:rPr>
              <a:t>※</a:t>
            </a:r>
            <a:r>
              <a:rPr lang="ja-JP" altLang="en-US" sz="1900" dirty="0">
                <a:solidFill>
                  <a:schemeClr val="tx1"/>
                </a:solidFill>
                <a:latin typeface="メイリオ" panose="020B0604030504040204" pitchFamily="50" charset="-128"/>
                <a:ea typeface="メイリオ" panose="020B0604030504040204" pitchFamily="50" charset="-128"/>
              </a:rPr>
              <a:t>肯定的評価は、２年ぶりに減少。</a:t>
            </a:r>
            <a:endParaRPr lang="en-US" altLang="ja-JP" sz="1900" dirty="0">
              <a:solidFill>
                <a:schemeClr val="tx1"/>
              </a:solidFill>
              <a:latin typeface="メイリオ" panose="020B0604030504040204" pitchFamily="50" charset="-128"/>
              <a:ea typeface="メイリオ" panose="020B0604030504040204" pitchFamily="50" charset="-128"/>
            </a:endParaRPr>
          </a:p>
          <a:p>
            <a:r>
              <a:rPr lang="ja-JP" altLang="en-US" sz="1900" dirty="0">
                <a:solidFill>
                  <a:schemeClr val="tx1"/>
                </a:solidFill>
                <a:latin typeface="メイリオ" panose="020B0604030504040204" pitchFamily="50" charset="-128"/>
                <a:ea typeface="メイリオ" panose="020B0604030504040204" pitchFamily="50" charset="-128"/>
              </a:rPr>
              <a:t>■「不測の事態が発生した際に的確な対応を取る」は、</a:t>
            </a:r>
            <a:endParaRPr lang="en-US" altLang="ja-JP" sz="1900" dirty="0">
              <a:solidFill>
                <a:schemeClr val="tx1"/>
              </a:solidFill>
              <a:latin typeface="メイリオ" panose="020B0604030504040204" pitchFamily="50" charset="-128"/>
              <a:ea typeface="メイリオ" panose="020B0604030504040204" pitchFamily="50" charset="-128"/>
            </a:endParaRPr>
          </a:p>
          <a:p>
            <a:pPr lvl="1"/>
            <a:r>
              <a:rPr lang="ja-JP" altLang="en-US" sz="1900" dirty="0">
                <a:solidFill>
                  <a:schemeClr val="tx1"/>
                </a:solidFill>
                <a:latin typeface="メイリオ" panose="020B0604030504040204" pitchFamily="50" charset="-128"/>
                <a:ea typeface="メイリオ" panose="020B0604030504040204" pitchFamily="50" charset="-128"/>
              </a:rPr>
              <a:t>「対応していない（あまり／ 対応していない）」が</a:t>
            </a:r>
            <a:r>
              <a:rPr lang="en-US" altLang="ja-JP" sz="1900" dirty="0">
                <a:solidFill>
                  <a:schemeClr val="tx1"/>
                </a:solidFill>
                <a:latin typeface="メイリオ" panose="020B0604030504040204" pitchFamily="50" charset="-128"/>
                <a:ea typeface="メイリオ" panose="020B0604030504040204" pitchFamily="50" charset="-128"/>
              </a:rPr>
              <a:t>62</a:t>
            </a:r>
            <a:r>
              <a:rPr lang="ja-JP" altLang="en-US" sz="1900" dirty="0">
                <a:solidFill>
                  <a:schemeClr val="tx1"/>
                </a:solidFill>
                <a:latin typeface="メイリオ" panose="020B0604030504040204" pitchFamily="50" charset="-128"/>
                <a:ea typeface="メイリオ" panose="020B0604030504040204" pitchFamily="50" charset="-128"/>
              </a:rPr>
              <a:t>％（</a:t>
            </a:r>
            <a:r>
              <a:rPr lang="en-US" altLang="ja-JP" sz="1900" dirty="0">
                <a:solidFill>
                  <a:schemeClr val="tx1"/>
                </a:solidFill>
                <a:latin typeface="メイリオ" panose="020B0604030504040204" pitchFamily="50" charset="-128"/>
                <a:ea typeface="メイリオ" panose="020B0604030504040204" pitchFamily="50" charset="-128"/>
              </a:rPr>
              <a:t>2014</a:t>
            </a:r>
            <a:r>
              <a:rPr lang="ja-JP" altLang="en-US" sz="1900" dirty="0">
                <a:solidFill>
                  <a:schemeClr val="tx1"/>
                </a:solidFill>
                <a:latin typeface="メイリオ" panose="020B0604030504040204" pitchFamily="50" charset="-128"/>
                <a:ea typeface="メイリオ" panose="020B0604030504040204" pitchFamily="50" charset="-128"/>
              </a:rPr>
              <a:t>年度</a:t>
            </a:r>
            <a:r>
              <a:rPr lang="en-US" altLang="ja-JP" sz="1900" dirty="0">
                <a:solidFill>
                  <a:schemeClr val="tx1"/>
                </a:solidFill>
                <a:latin typeface="メイリオ" panose="020B0604030504040204" pitchFamily="50" charset="-128"/>
                <a:ea typeface="メイリオ" panose="020B0604030504040204" pitchFamily="50" charset="-128"/>
              </a:rPr>
              <a:t>59</a:t>
            </a:r>
            <a:r>
              <a:rPr lang="ja-JP" altLang="en-US" sz="1900" dirty="0">
                <a:solidFill>
                  <a:schemeClr val="tx1"/>
                </a:solidFill>
                <a:latin typeface="メイリオ" panose="020B0604030504040204" pitchFamily="50" charset="-128"/>
                <a:ea typeface="メイリオ" panose="020B0604030504040204" pitchFamily="50" charset="-128"/>
              </a:rPr>
              <a:t>％）</a:t>
            </a:r>
            <a:endParaRPr lang="en-US" altLang="ja-JP" sz="1900" dirty="0">
              <a:solidFill>
                <a:schemeClr val="tx1"/>
              </a:solidFill>
              <a:latin typeface="メイリオ" panose="020B0604030504040204" pitchFamily="50" charset="-128"/>
              <a:ea typeface="メイリオ" panose="020B0604030504040204" pitchFamily="50" charset="-128"/>
            </a:endParaRPr>
          </a:p>
          <a:p>
            <a:pPr lvl="1"/>
            <a:r>
              <a:rPr lang="ja-JP" altLang="en-US" sz="1900" dirty="0">
                <a:solidFill>
                  <a:schemeClr val="tx1"/>
                </a:solidFill>
                <a:latin typeface="メイリオ" panose="020B0604030504040204" pitchFamily="50" charset="-128"/>
                <a:ea typeface="メイリオ" panose="020B0604030504040204" pitchFamily="50" charset="-128"/>
              </a:rPr>
              <a:t>「社会倫理に則した企業倫理を確立・順守する」は</a:t>
            </a:r>
            <a:r>
              <a:rPr lang="en-US" altLang="ja-JP" sz="1900" dirty="0">
                <a:solidFill>
                  <a:schemeClr val="tx1"/>
                </a:solidFill>
                <a:latin typeface="メイリオ" panose="020B0604030504040204" pitchFamily="50" charset="-128"/>
                <a:ea typeface="メイリオ" panose="020B0604030504040204" pitchFamily="50" charset="-128"/>
              </a:rPr>
              <a:t>58</a:t>
            </a:r>
            <a:r>
              <a:rPr lang="ja-JP" altLang="en-US" sz="1900" dirty="0">
                <a:solidFill>
                  <a:schemeClr val="tx1"/>
                </a:solidFill>
                <a:latin typeface="メイリオ" panose="020B0604030504040204" pitchFamily="50" charset="-128"/>
                <a:ea typeface="メイリオ" panose="020B0604030504040204" pitchFamily="50" charset="-128"/>
              </a:rPr>
              <a:t>％（</a:t>
            </a:r>
            <a:r>
              <a:rPr lang="en-US" altLang="ja-JP" sz="1900" dirty="0">
                <a:solidFill>
                  <a:schemeClr val="tx1"/>
                </a:solidFill>
                <a:latin typeface="メイリオ" panose="020B0604030504040204" pitchFamily="50" charset="-128"/>
                <a:ea typeface="メイリオ" panose="020B0604030504040204" pitchFamily="50" charset="-128"/>
              </a:rPr>
              <a:t>2014</a:t>
            </a:r>
            <a:r>
              <a:rPr lang="ja-JP" altLang="en-US" sz="1900" dirty="0">
                <a:solidFill>
                  <a:schemeClr val="tx1"/>
                </a:solidFill>
                <a:latin typeface="メイリオ" panose="020B0604030504040204" pitchFamily="50" charset="-128"/>
                <a:ea typeface="メイリオ" panose="020B0604030504040204" pitchFamily="50" charset="-128"/>
              </a:rPr>
              <a:t>年度</a:t>
            </a:r>
            <a:r>
              <a:rPr lang="en-US" altLang="ja-JP" sz="1900" dirty="0">
                <a:solidFill>
                  <a:schemeClr val="tx1"/>
                </a:solidFill>
                <a:latin typeface="メイリオ" panose="020B0604030504040204" pitchFamily="50" charset="-128"/>
                <a:ea typeface="メイリオ" panose="020B0604030504040204" pitchFamily="50" charset="-128"/>
              </a:rPr>
              <a:t>53</a:t>
            </a:r>
            <a:r>
              <a:rPr lang="ja-JP" altLang="en-US" sz="1900" dirty="0">
                <a:solidFill>
                  <a:schemeClr val="tx1"/>
                </a:solidFill>
                <a:latin typeface="メイリオ" panose="020B0604030504040204" pitchFamily="50" charset="-128"/>
                <a:ea typeface="メイリオ" panose="020B0604030504040204" pitchFamily="50" charset="-128"/>
              </a:rPr>
              <a:t>％）</a:t>
            </a:r>
            <a:endParaRPr lang="en-US" altLang="ja-JP" sz="1900" dirty="0">
              <a:solidFill>
                <a:schemeClr val="tx1"/>
              </a:solidFill>
              <a:latin typeface="メイリオ" panose="020B0604030504040204" pitchFamily="50" charset="-128"/>
              <a:ea typeface="メイリオ" panose="020B0604030504040204" pitchFamily="50" charset="-128"/>
            </a:endParaRPr>
          </a:p>
          <a:p>
            <a:pPr lvl="1"/>
            <a:r>
              <a:rPr lang="ja-JP" altLang="en-US" sz="1900" dirty="0">
                <a:solidFill>
                  <a:schemeClr val="tx1"/>
                </a:solidFill>
                <a:latin typeface="メイリオ" panose="020B0604030504040204" pitchFamily="50" charset="-128"/>
                <a:ea typeface="メイリオ" panose="020B0604030504040204" pitchFamily="50" charset="-128"/>
              </a:rPr>
              <a:t>「経営の透明性を確保し、情報公開を徹底する」 は</a:t>
            </a:r>
            <a:r>
              <a:rPr lang="en-US" altLang="ja-JP" sz="1900" dirty="0">
                <a:solidFill>
                  <a:schemeClr val="tx1"/>
                </a:solidFill>
                <a:latin typeface="メイリオ" panose="020B0604030504040204" pitchFamily="50" charset="-128"/>
                <a:ea typeface="メイリオ" panose="020B0604030504040204" pitchFamily="50" charset="-128"/>
              </a:rPr>
              <a:t>62</a:t>
            </a:r>
            <a:r>
              <a:rPr lang="ja-JP" altLang="en-US" sz="1900" dirty="0">
                <a:solidFill>
                  <a:schemeClr val="tx1"/>
                </a:solidFill>
                <a:latin typeface="メイリオ" panose="020B0604030504040204" pitchFamily="50" charset="-128"/>
                <a:ea typeface="メイリオ" panose="020B0604030504040204" pitchFamily="50" charset="-128"/>
              </a:rPr>
              <a:t>％（</a:t>
            </a:r>
            <a:r>
              <a:rPr lang="en-US" altLang="ja-JP" sz="1900" dirty="0">
                <a:solidFill>
                  <a:schemeClr val="tx1"/>
                </a:solidFill>
                <a:latin typeface="メイリオ" panose="020B0604030504040204" pitchFamily="50" charset="-128"/>
                <a:ea typeface="メイリオ" panose="020B0604030504040204" pitchFamily="50" charset="-128"/>
              </a:rPr>
              <a:t>2014</a:t>
            </a:r>
            <a:r>
              <a:rPr lang="ja-JP" altLang="en-US" sz="1900" dirty="0">
                <a:solidFill>
                  <a:schemeClr val="tx1"/>
                </a:solidFill>
                <a:latin typeface="メイリオ" panose="020B0604030504040204" pitchFamily="50" charset="-128"/>
                <a:ea typeface="メイリオ" panose="020B0604030504040204" pitchFamily="50" charset="-128"/>
              </a:rPr>
              <a:t>年度</a:t>
            </a:r>
            <a:r>
              <a:rPr lang="en-US" altLang="ja-JP" sz="1900" dirty="0">
                <a:solidFill>
                  <a:schemeClr val="tx1"/>
                </a:solidFill>
                <a:latin typeface="メイリオ" panose="020B0604030504040204" pitchFamily="50" charset="-128"/>
                <a:ea typeface="メイリオ" panose="020B0604030504040204" pitchFamily="50" charset="-128"/>
              </a:rPr>
              <a:t>56</a:t>
            </a:r>
            <a:r>
              <a:rPr lang="ja-JP" altLang="en-US" sz="1900" dirty="0">
                <a:solidFill>
                  <a:schemeClr val="tx1"/>
                </a:solidFill>
                <a:latin typeface="メイリオ" panose="020B0604030504040204" pitchFamily="50" charset="-128"/>
                <a:ea typeface="メイリオ" panose="020B0604030504040204" pitchFamily="50" charset="-128"/>
              </a:rPr>
              <a:t>％）</a:t>
            </a:r>
            <a:endParaRPr lang="en-US" altLang="ja-JP" sz="1900" dirty="0">
              <a:solidFill>
                <a:schemeClr val="tx1"/>
              </a:solidFill>
              <a:latin typeface="メイリオ" panose="020B0604030504040204" pitchFamily="50" charset="-128"/>
              <a:ea typeface="メイリオ" panose="020B0604030504040204" pitchFamily="50" charset="-128"/>
            </a:endParaRPr>
          </a:p>
          <a:p>
            <a:r>
              <a:rPr lang="ja-JP" altLang="en-US" sz="1900" dirty="0">
                <a:solidFill>
                  <a:schemeClr val="tx1"/>
                </a:solidFill>
                <a:latin typeface="メイリオ" panose="020B0604030504040204" pitchFamily="50" charset="-128"/>
                <a:ea typeface="メイリオ" panose="020B0604030504040204" pitchFamily="50" charset="-128"/>
              </a:rPr>
              <a:t>■企業が社会からの信頼を今後さらに勝ち得ていくための重要事項</a:t>
            </a:r>
            <a:endParaRPr lang="en-US" altLang="ja-JP" sz="1900" dirty="0">
              <a:solidFill>
                <a:schemeClr val="tx1"/>
              </a:solidFill>
              <a:latin typeface="メイリオ" panose="020B0604030504040204" pitchFamily="50" charset="-128"/>
              <a:ea typeface="メイリオ" panose="020B0604030504040204" pitchFamily="50" charset="-128"/>
            </a:endParaRPr>
          </a:p>
          <a:p>
            <a:pPr lvl="1"/>
            <a:r>
              <a:rPr lang="en-US" altLang="ja-JP" sz="1900" dirty="0">
                <a:solidFill>
                  <a:schemeClr val="tx1"/>
                </a:solidFill>
                <a:latin typeface="メイリオ" panose="020B0604030504040204" pitchFamily="50" charset="-128"/>
                <a:ea typeface="メイリオ" panose="020B0604030504040204" pitchFamily="50" charset="-128"/>
              </a:rPr>
              <a:t>85</a:t>
            </a:r>
            <a:r>
              <a:rPr lang="ja-JP" altLang="en-US" sz="1900" dirty="0">
                <a:solidFill>
                  <a:schemeClr val="tx1"/>
                </a:solidFill>
                <a:latin typeface="メイリオ" panose="020B0604030504040204" pitchFamily="50" charset="-128"/>
                <a:ea typeface="メイリオ" panose="020B0604030504040204" pitchFamily="50" charset="-128"/>
              </a:rPr>
              <a:t>％が「安全・安心で優れた商品・サービス・技術を適切 な価格で提供する」と回答</a:t>
            </a:r>
            <a:r>
              <a:rPr lang="en-US" altLang="ja-JP" sz="1900" dirty="0">
                <a:solidFill>
                  <a:schemeClr val="tx1"/>
                </a:solidFill>
                <a:latin typeface="メイリオ" panose="020B0604030504040204" pitchFamily="50" charset="-128"/>
                <a:ea typeface="メイリオ" panose="020B0604030504040204" pitchFamily="50" charset="-128"/>
              </a:rPr>
              <a:t>(</a:t>
            </a:r>
            <a:r>
              <a:rPr lang="ja-JP" altLang="en-US" sz="1900" dirty="0">
                <a:solidFill>
                  <a:schemeClr val="tx1"/>
                </a:solidFill>
                <a:latin typeface="メイリオ" panose="020B0604030504040204" pitchFamily="50" charset="-128"/>
                <a:ea typeface="メイリオ" panose="020B0604030504040204" pitchFamily="50" charset="-128"/>
              </a:rPr>
              <a:t>前回と同様）。</a:t>
            </a:r>
            <a:endParaRPr lang="en-US" altLang="ja-JP" sz="1900" dirty="0">
              <a:solidFill>
                <a:schemeClr val="tx1"/>
              </a:solidFill>
              <a:latin typeface="メイリオ" panose="020B0604030504040204" pitchFamily="50" charset="-128"/>
              <a:ea typeface="メイリオ" panose="020B0604030504040204" pitchFamily="50" charset="-128"/>
            </a:endParaRPr>
          </a:p>
          <a:p>
            <a:pPr lvl="1"/>
            <a:r>
              <a:rPr lang="ja-JP" altLang="en-US" sz="1900" dirty="0">
                <a:solidFill>
                  <a:schemeClr val="tx1"/>
                </a:solidFill>
                <a:latin typeface="メイリオ" panose="020B0604030504040204" pitchFamily="50" charset="-128"/>
                <a:ea typeface="メイリオ" panose="020B0604030504040204" pitchFamily="50" charset="-128"/>
              </a:rPr>
              <a:t>「社会倫理に則した企業倫理を確立・順守する」（</a:t>
            </a:r>
            <a:r>
              <a:rPr lang="en-US" altLang="ja-JP" sz="1900" dirty="0">
                <a:solidFill>
                  <a:schemeClr val="tx1"/>
                </a:solidFill>
                <a:latin typeface="メイリオ" panose="020B0604030504040204" pitchFamily="50" charset="-128"/>
                <a:ea typeface="メイリオ" panose="020B0604030504040204" pitchFamily="50" charset="-128"/>
              </a:rPr>
              <a:t>45</a:t>
            </a:r>
            <a:r>
              <a:rPr lang="ja-JP" altLang="en-US" sz="1900" dirty="0">
                <a:solidFill>
                  <a:schemeClr val="tx1"/>
                </a:solidFill>
                <a:latin typeface="メイリオ" panose="020B0604030504040204" pitchFamily="50" charset="-128"/>
                <a:ea typeface="メイリオ" panose="020B0604030504040204" pitchFamily="50" charset="-128"/>
              </a:rPr>
              <a:t>％）（</a:t>
            </a:r>
            <a:r>
              <a:rPr lang="en-US" altLang="ja-JP" sz="1900" dirty="0">
                <a:solidFill>
                  <a:schemeClr val="tx1"/>
                </a:solidFill>
                <a:latin typeface="メイリオ" panose="020B0604030504040204" pitchFamily="50" charset="-128"/>
                <a:ea typeface="メイリオ" panose="020B0604030504040204" pitchFamily="50" charset="-128"/>
              </a:rPr>
              <a:t>2014</a:t>
            </a:r>
            <a:r>
              <a:rPr lang="ja-JP" altLang="en-US" sz="1900" dirty="0">
                <a:solidFill>
                  <a:schemeClr val="tx1"/>
                </a:solidFill>
                <a:latin typeface="メイリオ" panose="020B0604030504040204" pitchFamily="50" charset="-128"/>
                <a:ea typeface="メイリオ" panose="020B0604030504040204" pitchFamily="50" charset="-128"/>
              </a:rPr>
              <a:t>年度</a:t>
            </a:r>
            <a:r>
              <a:rPr lang="en-US" altLang="ja-JP" sz="1900" dirty="0">
                <a:solidFill>
                  <a:schemeClr val="tx1"/>
                </a:solidFill>
                <a:latin typeface="メイリオ" panose="020B0604030504040204" pitchFamily="50" charset="-128"/>
                <a:ea typeface="メイリオ" panose="020B0604030504040204" pitchFamily="50" charset="-128"/>
              </a:rPr>
              <a:t>40</a:t>
            </a:r>
            <a:r>
              <a:rPr lang="ja-JP" altLang="en-US" sz="1900" dirty="0">
                <a:solidFill>
                  <a:schemeClr val="tx1"/>
                </a:solidFill>
                <a:latin typeface="メイリオ" panose="020B0604030504040204" pitchFamily="50" charset="-128"/>
                <a:ea typeface="メイリオ" panose="020B0604030504040204" pitchFamily="50" charset="-128"/>
              </a:rPr>
              <a:t>％）</a:t>
            </a:r>
            <a:endParaRPr lang="en-US" altLang="ja-JP" sz="1900" dirty="0">
              <a:solidFill>
                <a:schemeClr val="tx1"/>
              </a:solidFill>
              <a:latin typeface="メイリオ" panose="020B0604030504040204" pitchFamily="50" charset="-128"/>
              <a:ea typeface="メイリオ" panose="020B0604030504040204" pitchFamily="50" charset="-128"/>
            </a:endParaRPr>
          </a:p>
          <a:p>
            <a:pPr lvl="1"/>
            <a:r>
              <a:rPr lang="ja-JP" altLang="en-US" sz="1900" dirty="0">
                <a:solidFill>
                  <a:schemeClr val="tx1"/>
                </a:solidFill>
                <a:latin typeface="メイリオ" panose="020B0604030504040204" pitchFamily="50" charset="-128"/>
                <a:ea typeface="メイリオ" panose="020B0604030504040204" pitchFamily="50" charset="-128"/>
              </a:rPr>
              <a:t>「経営の透明性を確保し、情報公開 を徹底する」（</a:t>
            </a:r>
            <a:r>
              <a:rPr lang="en-US" altLang="ja-JP" sz="1900" dirty="0">
                <a:solidFill>
                  <a:schemeClr val="tx1"/>
                </a:solidFill>
                <a:latin typeface="メイリオ" panose="020B0604030504040204" pitchFamily="50" charset="-128"/>
                <a:ea typeface="メイリオ" panose="020B0604030504040204" pitchFamily="50" charset="-128"/>
              </a:rPr>
              <a:t>41</a:t>
            </a:r>
            <a:r>
              <a:rPr lang="ja-JP" altLang="en-US" sz="1900" dirty="0">
                <a:solidFill>
                  <a:schemeClr val="tx1"/>
                </a:solidFill>
                <a:latin typeface="メイリオ" panose="020B0604030504040204" pitchFamily="50" charset="-128"/>
                <a:ea typeface="メイリオ" panose="020B0604030504040204" pitchFamily="50" charset="-128"/>
              </a:rPr>
              <a:t>％）（</a:t>
            </a:r>
            <a:r>
              <a:rPr lang="en-US" altLang="ja-JP" sz="1900" dirty="0">
                <a:solidFill>
                  <a:schemeClr val="tx1"/>
                </a:solidFill>
                <a:latin typeface="メイリオ" panose="020B0604030504040204" pitchFamily="50" charset="-128"/>
                <a:ea typeface="メイリオ" panose="020B0604030504040204" pitchFamily="50" charset="-128"/>
              </a:rPr>
              <a:t>2014</a:t>
            </a:r>
            <a:r>
              <a:rPr lang="ja-JP" altLang="en-US" sz="1900" dirty="0">
                <a:solidFill>
                  <a:schemeClr val="tx1"/>
                </a:solidFill>
                <a:latin typeface="メイリオ" panose="020B0604030504040204" pitchFamily="50" charset="-128"/>
                <a:ea typeface="メイリオ" panose="020B0604030504040204" pitchFamily="50" charset="-128"/>
              </a:rPr>
              <a:t>年度</a:t>
            </a:r>
            <a:r>
              <a:rPr lang="en-US" altLang="ja-JP" sz="1900" dirty="0">
                <a:solidFill>
                  <a:schemeClr val="tx1"/>
                </a:solidFill>
                <a:latin typeface="メイリオ" panose="020B0604030504040204" pitchFamily="50" charset="-128"/>
                <a:ea typeface="メイリオ" panose="020B0604030504040204" pitchFamily="50" charset="-128"/>
              </a:rPr>
              <a:t>35</a:t>
            </a:r>
            <a:r>
              <a:rPr lang="ja-JP" altLang="en-US" sz="1900" dirty="0">
                <a:solidFill>
                  <a:schemeClr val="tx1"/>
                </a:solidFill>
                <a:latin typeface="メイリオ" panose="020B0604030504040204" pitchFamily="50" charset="-128"/>
                <a:ea typeface="メイリオ" panose="020B0604030504040204" pitchFamily="50" charset="-128"/>
              </a:rPr>
              <a:t>％）</a:t>
            </a:r>
            <a:endParaRPr lang="en-US" altLang="ja-JP" sz="1900" dirty="0">
              <a:solidFill>
                <a:schemeClr val="tx1"/>
              </a:solidFill>
              <a:latin typeface="メイリオ" panose="020B0604030504040204" pitchFamily="50" charset="-128"/>
              <a:ea typeface="メイリオ" panose="020B0604030504040204" pitchFamily="50" charset="-128"/>
            </a:endParaRPr>
          </a:p>
          <a:p>
            <a:pPr lvl="1"/>
            <a:r>
              <a:rPr lang="ja-JP" altLang="en-US" sz="1900" dirty="0">
                <a:solidFill>
                  <a:schemeClr val="tx1"/>
                </a:solidFill>
                <a:latin typeface="メイリオ" panose="020B0604030504040204" pitchFamily="50" charset="-128"/>
                <a:ea typeface="メイリオ" panose="020B0604030504040204" pitchFamily="50" charset="-128"/>
              </a:rPr>
              <a:t>「不測の事態が発生した際に 的確な対応を取る」（</a:t>
            </a:r>
            <a:r>
              <a:rPr lang="en-US" altLang="ja-JP" sz="1900" dirty="0">
                <a:solidFill>
                  <a:schemeClr val="tx1"/>
                </a:solidFill>
                <a:latin typeface="メイリオ" panose="020B0604030504040204" pitchFamily="50" charset="-128"/>
                <a:ea typeface="メイリオ" panose="020B0604030504040204" pitchFamily="50" charset="-128"/>
              </a:rPr>
              <a:t>35</a:t>
            </a:r>
            <a:r>
              <a:rPr lang="ja-JP" altLang="en-US" sz="1900" dirty="0">
                <a:solidFill>
                  <a:schemeClr val="tx1"/>
                </a:solidFill>
                <a:latin typeface="メイリオ" panose="020B0604030504040204" pitchFamily="50" charset="-128"/>
                <a:ea typeface="メイリオ" panose="020B0604030504040204" pitchFamily="50" charset="-128"/>
              </a:rPr>
              <a:t>％）（</a:t>
            </a:r>
            <a:r>
              <a:rPr lang="en-US" altLang="ja-JP" sz="1900" dirty="0">
                <a:solidFill>
                  <a:schemeClr val="tx1"/>
                </a:solidFill>
                <a:latin typeface="メイリオ" panose="020B0604030504040204" pitchFamily="50" charset="-128"/>
                <a:ea typeface="メイリオ" panose="020B0604030504040204" pitchFamily="50" charset="-128"/>
              </a:rPr>
              <a:t>2014</a:t>
            </a:r>
            <a:r>
              <a:rPr lang="ja-JP" altLang="en-US" sz="1900" dirty="0">
                <a:solidFill>
                  <a:schemeClr val="tx1"/>
                </a:solidFill>
                <a:latin typeface="メイリオ" panose="020B0604030504040204" pitchFamily="50" charset="-128"/>
                <a:ea typeface="メイリオ" panose="020B0604030504040204" pitchFamily="50" charset="-128"/>
              </a:rPr>
              <a:t>年度</a:t>
            </a:r>
            <a:r>
              <a:rPr lang="en-US" altLang="ja-JP" sz="1900" dirty="0">
                <a:solidFill>
                  <a:schemeClr val="tx1"/>
                </a:solidFill>
                <a:latin typeface="メイリオ" panose="020B0604030504040204" pitchFamily="50" charset="-128"/>
                <a:ea typeface="メイリオ" panose="020B0604030504040204" pitchFamily="50" charset="-128"/>
              </a:rPr>
              <a:t>32</a:t>
            </a:r>
            <a:r>
              <a:rPr lang="ja-JP" altLang="en-US" sz="1900" dirty="0">
                <a:solidFill>
                  <a:schemeClr val="tx1"/>
                </a:solidFill>
                <a:latin typeface="メイリオ" panose="020B0604030504040204" pitchFamily="50" charset="-128"/>
                <a:ea typeface="メイリオ" panose="020B0604030504040204" pitchFamily="50" charset="-128"/>
              </a:rPr>
              <a:t>％）</a:t>
            </a:r>
            <a:endParaRPr lang="en-US" altLang="ja-JP" sz="1900" dirty="0">
              <a:solidFill>
                <a:schemeClr val="tx1"/>
              </a:solidFill>
              <a:latin typeface="メイリオ" panose="020B0604030504040204" pitchFamily="50" charset="-128"/>
              <a:ea typeface="メイリオ" panose="020B0604030504040204" pitchFamily="50" charset="-128"/>
            </a:endParaRPr>
          </a:p>
          <a:p>
            <a:endParaRPr lang="en-US" altLang="ja-JP" dirty="0">
              <a:solidFill>
                <a:schemeClr val="tx1"/>
              </a:solidFill>
              <a:latin typeface="メイリオ" panose="020B0604030504040204" pitchFamily="50" charset="-128"/>
              <a:ea typeface="メイリオ" panose="020B0604030504040204" pitchFamily="50" charset="-128"/>
            </a:endParaRPr>
          </a:p>
          <a:p>
            <a:endParaRPr lang="en-US" altLang="ja-JP" dirty="0">
              <a:solidFill>
                <a:schemeClr val="tx1"/>
              </a:solidFill>
              <a:latin typeface="メイリオ" panose="020B0604030504040204" pitchFamily="50" charset="-128"/>
              <a:ea typeface="メイリオ" panose="020B0604030504040204" pitchFamily="50" charset="-128"/>
            </a:endParaRPr>
          </a:p>
          <a:p>
            <a:endParaRPr lang="en-US" altLang="ja-JP" dirty="0">
              <a:solidFill>
                <a:schemeClr val="tx1"/>
              </a:solidFill>
              <a:latin typeface="メイリオ" panose="020B0604030504040204" pitchFamily="50" charset="-128"/>
              <a:ea typeface="メイリオ" panose="020B0604030504040204" pitchFamily="50" charset="-128"/>
            </a:endParaRPr>
          </a:p>
          <a:p>
            <a:pPr lvl="1"/>
            <a:endParaRPr kumimoji="1" lang="en-US" altLang="ja-JP" dirty="0">
              <a:solidFill>
                <a:schemeClr val="tx1"/>
              </a:solidFill>
              <a:latin typeface="メイリオ" panose="020B0604030504040204" pitchFamily="50" charset="-128"/>
              <a:ea typeface="メイリオ" panose="020B0604030504040204" pitchFamily="50" charset="-128"/>
            </a:endParaRPr>
          </a:p>
          <a:p>
            <a:endParaRPr lang="en-US" altLang="ja-JP" dirty="0">
              <a:solidFill>
                <a:schemeClr val="tx1"/>
              </a:solidFill>
              <a:latin typeface="メイリオ" panose="020B0604030504040204" pitchFamily="50" charset="-128"/>
              <a:ea typeface="メイリオ" panose="020B0604030504040204" pitchFamily="50" charset="-128"/>
            </a:endParaRPr>
          </a:p>
          <a:p>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4" name="フッター プレースホルダー 3"/>
          <p:cNvSpPr>
            <a:spLocks noGrp="1"/>
          </p:cNvSpPr>
          <p:nvPr>
            <p:ph type="ftr" sz="quarter" idx="11"/>
          </p:nvPr>
        </p:nvSpPr>
        <p:spPr/>
        <p:txBody>
          <a:bodyPr/>
          <a:lstStyle/>
          <a:p>
            <a:r>
              <a:rPr lang="en-US" altLang="zh-TW" dirty="0"/>
              <a:t>2016</a:t>
            </a:r>
            <a:r>
              <a:rPr lang="zh-TW" altLang="en-US" dirty="0"/>
              <a:t>年</a:t>
            </a:r>
            <a:r>
              <a:rPr lang="en-US" altLang="zh-TW" dirty="0"/>
              <a:t>6</a:t>
            </a:r>
            <a:r>
              <a:rPr lang="zh-TW" altLang="en-US" dirty="0"/>
              <a:t>月</a:t>
            </a:r>
            <a:r>
              <a:rPr lang="en-US" altLang="zh-TW" dirty="0"/>
              <a:t>10</a:t>
            </a:r>
            <a:r>
              <a:rPr lang="zh-TW" altLang="en-US" dirty="0"/>
              <a:t>日山梨大学「消費生活論」</a:t>
            </a:r>
            <a:endParaRPr lang="en-US" dirty="0"/>
          </a:p>
        </p:txBody>
      </p:sp>
      <p:sp>
        <p:nvSpPr>
          <p:cNvPr id="5" name="スライド番号プレースホルダー 4"/>
          <p:cNvSpPr>
            <a:spLocks noGrp="1"/>
          </p:cNvSpPr>
          <p:nvPr>
            <p:ph type="sldNum" sz="quarter" idx="12"/>
          </p:nvPr>
        </p:nvSpPr>
        <p:spPr/>
        <p:txBody>
          <a:bodyPr/>
          <a:lstStyle/>
          <a:p>
            <a:fld id="{629637A9-119A-49DA-BD12-AAC58B377D80}" type="slidenum">
              <a:rPr lang="en-US" smtClean="0"/>
              <a:t>9</a:t>
            </a:fld>
            <a:endParaRPr lang="en-US" dirty="0"/>
          </a:p>
        </p:txBody>
      </p:sp>
      <p:sp>
        <p:nvSpPr>
          <p:cNvPr id="6" name="円形吹き出し 5"/>
          <p:cNvSpPr/>
          <p:nvPr/>
        </p:nvSpPr>
        <p:spPr>
          <a:xfrm>
            <a:off x="9182484" y="639358"/>
            <a:ext cx="1944303" cy="1010653"/>
          </a:xfrm>
          <a:prstGeom prst="wedgeEllipseCallou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rPr>
              <a:t>あなたはどうか？</a:t>
            </a:r>
          </a:p>
        </p:txBody>
      </p:sp>
    </p:spTree>
    <p:extLst>
      <p:ext uri="{BB962C8B-B14F-4D97-AF65-F5344CB8AC3E}">
        <p14:creationId xmlns:p14="http://schemas.microsoft.com/office/powerpoint/2010/main" val="3098488596"/>
      </p:ext>
    </p:extLst>
  </p:cSld>
  <p:clrMapOvr>
    <a:masterClrMapping/>
  </p:clrMapOvr>
</p:sld>
</file>

<file path=ppt/theme/theme1.xml><?xml version="1.0" encoding="utf-8"?>
<a:theme xmlns:a="http://schemas.openxmlformats.org/drawingml/2006/main" name="レトロスペクト">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675</TotalTime>
  <Words>1864</Words>
  <Application>Microsoft Office PowerPoint</Application>
  <PresentationFormat>ワイド画面</PresentationFormat>
  <Paragraphs>343</Paragraphs>
  <Slides>21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21</vt:i4>
      </vt:variant>
    </vt:vector>
  </HeadingPairs>
  <TitlesOfParts>
    <vt:vector size="28" baseType="lpstr">
      <vt:lpstr>ＭＳ Ｐゴシック</vt:lpstr>
      <vt:lpstr>新細明體</vt:lpstr>
      <vt:lpstr>メイリオ</vt:lpstr>
      <vt:lpstr>游ゴシック</vt:lpstr>
      <vt:lpstr>Calibri</vt:lpstr>
      <vt:lpstr>Calibri Light</vt:lpstr>
      <vt:lpstr>レトロスペクト</vt:lpstr>
      <vt:lpstr>持続可能な社会における消費者志向経営の在り方を考える ー消費者はどう関わっていくかー</vt:lpstr>
      <vt:lpstr>目次</vt:lpstr>
      <vt:lpstr>１．消費者志向経営とは</vt:lpstr>
      <vt:lpstr>■「消費者志向経営」とは</vt:lpstr>
      <vt:lpstr>２．事業者の消費者志向経営の変化</vt:lpstr>
      <vt:lpstr>■消費者基本法に見る「消費者の権利」と事業者の責務</vt:lpstr>
      <vt:lpstr>■CSR(Corporate Social Responsibility)</vt:lpstr>
      <vt:lpstr>■ISO26000(2010年)(組織の社会的責任の手引き）</vt:lpstr>
      <vt:lpstr>３．消費者は事業者をどう見ているか</vt:lpstr>
      <vt:lpstr>４．事業者の消費者志向経営の取組み</vt:lpstr>
      <vt:lpstr>■他への相談・苦情と事業者への影響</vt:lpstr>
      <vt:lpstr>■「方針」に見る消費者志向経営</vt:lpstr>
      <vt:lpstr>■「プロセス」に見る消費者志向経営</vt:lpstr>
      <vt:lpstr>■「社会課題の取組み」に見る消費者志向経営</vt:lpstr>
      <vt:lpstr>■「リスクコミュニケーション」に見る消費者志向経営</vt:lpstr>
      <vt:lpstr>■「消費者啓発・教育」に見る消費者志向経営</vt:lpstr>
      <vt:lpstr>５．消費者の消費者志向経営への関与</vt:lpstr>
      <vt:lpstr>６．高まる事業者と消費者の連携協働へ</vt:lpstr>
      <vt:lpstr>■消費者教育推進法(2012年）</vt:lpstr>
      <vt:lpstr>■国連「持続可能な開発目標｣(SDGs）(2015年9月）</vt:lpstr>
      <vt:lpstr>設問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持続可能な社会における消費者志向経営の在り方を考える ー消費者はどう関わっていくかー</dc:title>
  <dc:creator>yukiko furuya</dc:creator>
  <cp:lastModifiedBy>yukiko furuya</cp:lastModifiedBy>
  <cp:revision>68</cp:revision>
  <cp:lastPrinted>2016-06-07T13:02:37Z</cp:lastPrinted>
  <dcterms:created xsi:type="dcterms:W3CDTF">2016-06-02T06:04:51Z</dcterms:created>
  <dcterms:modified xsi:type="dcterms:W3CDTF">2016-06-07T13:02:38Z</dcterms:modified>
</cp:coreProperties>
</file>