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70" r:id="rId2"/>
    <p:sldId id="315" r:id="rId3"/>
    <p:sldId id="319" r:id="rId4"/>
    <p:sldId id="357" r:id="rId5"/>
    <p:sldId id="312" r:id="rId6"/>
    <p:sldId id="333" r:id="rId7"/>
    <p:sldId id="335" r:id="rId8"/>
    <p:sldId id="313" r:id="rId9"/>
    <p:sldId id="291" r:id="rId10"/>
    <p:sldId id="268" r:id="rId11"/>
    <p:sldId id="336" r:id="rId12"/>
    <p:sldId id="337" r:id="rId13"/>
    <p:sldId id="338" r:id="rId14"/>
    <p:sldId id="339" r:id="rId15"/>
    <p:sldId id="340" r:id="rId16"/>
    <p:sldId id="342" r:id="rId17"/>
    <p:sldId id="346" r:id="rId18"/>
    <p:sldId id="347" r:id="rId19"/>
    <p:sldId id="343" r:id="rId20"/>
    <p:sldId id="344" r:id="rId21"/>
    <p:sldId id="348" r:id="rId22"/>
    <p:sldId id="349" r:id="rId23"/>
    <p:sldId id="350" r:id="rId24"/>
    <p:sldId id="345" r:id="rId25"/>
    <p:sldId id="351" r:id="rId26"/>
    <p:sldId id="341" r:id="rId27"/>
    <p:sldId id="307" r:id="rId28"/>
    <p:sldId id="308" r:id="rId29"/>
    <p:sldId id="309" r:id="rId30"/>
    <p:sldId id="310" r:id="rId31"/>
    <p:sldId id="311" r:id="rId32"/>
    <p:sldId id="352" r:id="rId33"/>
    <p:sldId id="288" r:id="rId34"/>
    <p:sldId id="289" r:id="rId3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B"/>
    <a:srgbClr val="F3FFF7"/>
    <a:srgbClr val="F9FFE7"/>
    <a:srgbClr val="F2FFE7"/>
    <a:srgbClr val="F6FFEB"/>
    <a:srgbClr val="FFFFFF"/>
    <a:srgbClr val="E1FFEB"/>
    <a:srgbClr val="C4D79B"/>
    <a:srgbClr val="EBF1DE"/>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45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A3087-864D-40DB-BCD8-00744263150B}" type="doc">
      <dgm:prSet loTypeId="urn:microsoft.com/office/officeart/2005/8/layout/process1" loCatId="process" qsTypeId="urn:microsoft.com/office/officeart/2005/8/quickstyle/simple1" qsCatId="simple" csTypeId="urn:microsoft.com/office/officeart/2005/8/colors/accent1_2" csCatId="accent1" phldr="1"/>
      <dgm:spPr/>
    </dgm:pt>
    <dgm:pt modelId="{E6A890D9-F39F-443F-A25D-C1EA1844F86C}">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年度当初</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育成指標等を参考に、自身のキャリアステージに基づいた目標を設定</a:t>
          </a:r>
          <a:endParaRPr kumimoji="1" lang="en-US" altLang="ja-JP" sz="1800" dirty="0">
            <a:solidFill>
              <a:schemeClr val="tx1"/>
            </a:solidFill>
          </a:endParaRPr>
        </a:p>
      </dgm:t>
    </dgm:pt>
    <dgm:pt modelId="{93C41F13-2A4C-466C-B21E-70104FDF29DB}" type="parTrans" cxnId="{2B468177-1501-46DC-9DCC-05F26FD2B93A}">
      <dgm:prSet/>
      <dgm:spPr/>
      <dgm:t>
        <a:bodyPr/>
        <a:lstStyle/>
        <a:p>
          <a:endParaRPr kumimoji="1" lang="ja-JP" altLang="en-US"/>
        </a:p>
      </dgm:t>
    </dgm:pt>
    <dgm:pt modelId="{6BCE2EB9-D4A7-4D77-931A-2697D9843616}" type="sibTrans" cxnId="{2B468177-1501-46DC-9DCC-05F26FD2B93A}">
      <dgm:prSet/>
      <dgm:spPr>
        <a:solidFill>
          <a:schemeClr val="accent6">
            <a:lumMod val="75000"/>
          </a:schemeClr>
        </a:solidFill>
      </dgm:spPr>
      <dgm:t>
        <a:bodyPr/>
        <a:lstStyle/>
        <a:p>
          <a:endParaRPr kumimoji="1" lang="ja-JP" altLang="en-US" dirty="0"/>
        </a:p>
      </dgm:t>
    </dgm:pt>
    <dgm:pt modelId="{C53C5AD3-7EE5-44D9-B063-A85B72CFEEA2}">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日常活動中</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管理職からの指導助言内容や、自己目標の追加・変更、達成状況を記入</a:t>
          </a:r>
        </a:p>
      </dgm:t>
    </dgm:pt>
    <dgm:pt modelId="{6901557B-3ED9-45A5-88BC-F79012A744EB}" type="parTrans" cxnId="{BB70505A-929E-4D7F-9CDE-F80919EBF639}">
      <dgm:prSet/>
      <dgm:spPr/>
      <dgm:t>
        <a:bodyPr/>
        <a:lstStyle/>
        <a:p>
          <a:endParaRPr kumimoji="1" lang="ja-JP" altLang="en-US"/>
        </a:p>
      </dgm:t>
    </dgm:pt>
    <dgm:pt modelId="{5D253198-1AFF-4FE6-AD74-3432E43BEC7F}" type="sibTrans" cxnId="{BB70505A-929E-4D7F-9CDE-F80919EBF639}">
      <dgm:prSet/>
      <dgm:spPr>
        <a:solidFill>
          <a:schemeClr val="accent6">
            <a:lumMod val="75000"/>
          </a:schemeClr>
        </a:solidFill>
      </dgm:spPr>
      <dgm:t>
        <a:bodyPr/>
        <a:lstStyle/>
        <a:p>
          <a:endParaRPr kumimoji="1" lang="ja-JP" altLang="en-US" dirty="0"/>
        </a:p>
      </dgm:t>
    </dgm:pt>
    <dgm:pt modelId="{EAF32753-3AB8-4F70-AD77-0EBF6A9E01BA}">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年度末</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育成指標等を参考に目標の達成状況を確認し、次年度の取組内容を整理</a:t>
          </a:r>
        </a:p>
      </dgm:t>
    </dgm:pt>
    <dgm:pt modelId="{B03592ED-B980-4C37-AABF-44EF5EAB5010}" type="parTrans" cxnId="{67FDDD3D-1487-4BCE-961C-64CF9A8EAACB}">
      <dgm:prSet/>
      <dgm:spPr/>
      <dgm:t>
        <a:bodyPr/>
        <a:lstStyle/>
        <a:p>
          <a:endParaRPr kumimoji="1" lang="ja-JP" altLang="en-US"/>
        </a:p>
      </dgm:t>
    </dgm:pt>
    <dgm:pt modelId="{007E17CB-63BD-4FCF-8521-6579B0F81B2B}" type="sibTrans" cxnId="{67FDDD3D-1487-4BCE-961C-64CF9A8EAACB}">
      <dgm:prSet/>
      <dgm:spPr/>
      <dgm:t>
        <a:bodyPr/>
        <a:lstStyle/>
        <a:p>
          <a:endParaRPr kumimoji="1" lang="ja-JP" altLang="en-US"/>
        </a:p>
      </dgm:t>
    </dgm:pt>
    <dgm:pt modelId="{F35980DC-6796-4C35-94E5-44C5C10354E7}" type="pres">
      <dgm:prSet presAssocID="{C27A3087-864D-40DB-BCD8-00744263150B}" presName="Name0" presStyleCnt="0">
        <dgm:presLayoutVars>
          <dgm:dir/>
          <dgm:resizeHandles val="exact"/>
        </dgm:presLayoutVars>
      </dgm:prSet>
      <dgm:spPr/>
    </dgm:pt>
    <dgm:pt modelId="{2B61B06F-77DB-431C-B73A-5BCBE42016C1}" type="pres">
      <dgm:prSet presAssocID="{E6A890D9-F39F-443F-A25D-C1EA1844F86C}" presName="node" presStyleLbl="node1" presStyleIdx="0" presStyleCnt="3">
        <dgm:presLayoutVars>
          <dgm:bulletEnabled val="1"/>
        </dgm:presLayoutVars>
      </dgm:prSet>
      <dgm:spPr/>
    </dgm:pt>
    <dgm:pt modelId="{B592A1BD-5AA4-462D-B548-A4EB7ED09ED7}" type="pres">
      <dgm:prSet presAssocID="{6BCE2EB9-D4A7-4D77-931A-2697D9843616}" presName="sibTrans" presStyleLbl="sibTrans2D1" presStyleIdx="0" presStyleCnt="2"/>
      <dgm:spPr/>
    </dgm:pt>
    <dgm:pt modelId="{29DC98C6-BF25-45F0-AFEB-C7494B8E3444}" type="pres">
      <dgm:prSet presAssocID="{6BCE2EB9-D4A7-4D77-931A-2697D9843616}" presName="connectorText" presStyleLbl="sibTrans2D1" presStyleIdx="0" presStyleCnt="2"/>
      <dgm:spPr/>
    </dgm:pt>
    <dgm:pt modelId="{9D931AD7-BCDF-4042-BF67-AD8C35598770}" type="pres">
      <dgm:prSet presAssocID="{C53C5AD3-7EE5-44D9-B063-A85B72CFEEA2}" presName="node" presStyleLbl="node1" presStyleIdx="1" presStyleCnt="3">
        <dgm:presLayoutVars>
          <dgm:bulletEnabled val="1"/>
        </dgm:presLayoutVars>
      </dgm:prSet>
      <dgm:spPr/>
    </dgm:pt>
    <dgm:pt modelId="{E3540F88-232E-4A8C-B4A8-238052E1CD15}" type="pres">
      <dgm:prSet presAssocID="{5D253198-1AFF-4FE6-AD74-3432E43BEC7F}" presName="sibTrans" presStyleLbl="sibTrans2D1" presStyleIdx="1" presStyleCnt="2"/>
      <dgm:spPr/>
    </dgm:pt>
    <dgm:pt modelId="{9DF275E5-A055-4796-B674-BC49E8FDD95B}" type="pres">
      <dgm:prSet presAssocID="{5D253198-1AFF-4FE6-AD74-3432E43BEC7F}" presName="connectorText" presStyleLbl="sibTrans2D1" presStyleIdx="1" presStyleCnt="2"/>
      <dgm:spPr/>
    </dgm:pt>
    <dgm:pt modelId="{0BC23B8C-E2D7-407B-8BD8-90140BDFED19}" type="pres">
      <dgm:prSet presAssocID="{EAF32753-3AB8-4F70-AD77-0EBF6A9E01BA}" presName="node" presStyleLbl="node1" presStyleIdx="2" presStyleCnt="3">
        <dgm:presLayoutVars>
          <dgm:bulletEnabled val="1"/>
        </dgm:presLayoutVars>
      </dgm:prSet>
      <dgm:spPr/>
    </dgm:pt>
  </dgm:ptLst>
  <dgm:cxnLst>
    <dgm:cxn modelId="{48D76D09-70C6-4470-8BBF-A3889F7CBE3F}" type="presOf" srcId="{6BCE2EB9-D4A7-4D77-931A-2697D9843616}" destId="{B592A1BD-5AA4-462D-B548-A4EB7ED09ED7}" srcOrd="0" destOrd="0" presId="urn:microsoft.com/office/officeart/2005/8/layout/process1"/>
    <dgm:cxn modelId="{10DFA331-CF66-44F7-8EBF-D3159F39843E}" type="presOf" srcId="{E6A890D9-F39F-443F-A25D-C1EA1844F86C}" destId="{2B61B06F-77DB-431C-B73A-5BCBE42016C1}" srcOrd="0" destOrd="0" presId="urn:microsoft.com/office/officeart/2005/8/layout/process1"/>
    <dgm:cxn modelId="{67FDDD3D-1487-4BCE-961C-64CF9A8EAACB}" srcId="{C27A3087-864D-40DB-BCD8-00744263150B}" destId="{EAF32753-3AB8-4F70-AD77-0EBF6A9E01BA}" srcOrd="2" destOrd="0" parTransId="{B03592ED-B980-4C37-AABF-44EF5EAB5010}" sibTransId="{007E17CB-63BD-4FCF-8521-6579B0F81B2B}"/>
    <dgm:cxn modelId="{59BDC945-FEBC-4854-928F-8476C73CDE62}" type="presOf" srcId="{5D253198-1AFF-4FE6-AD74-3432E43BEC7F}" destId="{9DF275E5-A055-4796-B674-BC49E8FDD95B}" srcOrd="1" destOrd="0" presId="urn:microsoft.com/office/officeart/2005/8/layout/process1"/>
    <dgm:cxn modelId="{F42C2169-74FF-40A7-8622-5EFF21B59575}" type="presOf" srcId="{6BCE2EB9-D4A7-4D77-931A-2697D9843616}" destId="{29DC98C6-BF25-45F0-AFEB-C7494B8E3444}" srcOrd="1" destOrd="0" presId="urn:microsoft.com/office/officeart/2005/8/layout/process1"/>
    <dgm:cxn modelId="{39EAFA4E-1F22-4F89-B65F-84057FF24B98}" type="presOf" srcId="{C53C5AD3-7EE5-44D9-B063-A85B72CFEEA2}" destId="{9D931AD7-BCDF-4042-BF67-AD8C35598770}" srcOrd="0" destOrd="0" presId="urn:microsoft.com/office/officeart/2005/8/layout/process1"/>
    <dgm:cxn modelId="{2B468177-1501-46DC-9DCC-05F26FD2B93A}" srcId="{C27A3087-864D-40DB-BCD8-00744263150B}" destId="{E6A890D9-F39F-443F-A25D-C1EA1844F86C}" srcOrd="0" destOrd="0" parTransId="{93C41F13-2A4C-466C-B21E-70104FDF29DB}" sibTransId="{6BCE2EB9-D4A7-4D77-931A-2697D9843616}"/>
    <dgm:cxn modelId="{BB70505A-929E-4D7F-9CDE-F80919EBF639}" srcId="{C27A3087-864D-40DB-BCD8-00744263150B}" destId="{C53C5AD3-7EE5-44D9-B063-A85B72CFEEA2}" srcOrd="1" destOrd="0" parTransId="{6901557B-3ED9-45A5-88BC-F79012A744EB}" sibTransId="{5D253198-1AFF-4FE6-AD74-3432E43BEC7F}"/>
    <dgm:cxn modelId="{9BD00DAE-3F9B-4C40-A45E-9456457C8476}" type="presOf" srcId="{5D253198-1AFF-4FE6-AD74-3432E43BEC7F}" destId="{E3540F88-232E-4A8C-B4A8-238052E1CD15}" srcOrd="0" destOrd="0" presId="urn:microsoft.com/office/officeart/2005/8/layout/process1"/>
    <dgm:cxn modelId="{375A59E6-E8AF-497E-8EE5-CF801296CD0A}" type="presOf" srcId="{EAF32753-3AB8-4F70-AD77-0EBF6A9E01BA}" destId="{0BC23B8C-E2D7-407B-8BD8-90140BDFED19}" srcOrd="0" destOrd="0" presId="urn:microsoft.com/office/officeart/2005/8/layout/process1"/>
    <dgm:cxn modelId="{64594DEE-01C3-48B9-A64F-E30F2F64702D}" type="presOf" srcId="{C27A3087-864D-40DB-BCD8-00744263150B}" destId="{F35980DC-6796-4C35-94E5-44C5C10354E7}" srcOrd="0" destOrd="0" presId="urn:microsoft.com/office/officeart/2005/8/layout/process1"/>
    <dgm:cxn modelId="{1F50F20D-7AF7-4ADD-B448-D3E36E7A84C4}" type="presParOf" srcId="{F35980DC-6796-4C35-94E5-44C5C10354E7}" destId="{2B61B06F-77DB-431C-B73A-5BCBE42016C1}" srcOrd="0" destOrd="0" presId="urn:microsoft.com/office/officeart/2005/8/layout/process1"/>
    <dgm:cxn modelId="{171B6CD6-3278-45D8-83E5-50965A00E779}" type="presParOf" srcId="{F35980DC-6796-4C35-94E5-44C5C10354E7}" destId="{B592A1BD-5AA4-462D-B548-A4EB7ED09ED7}" srcOrd="1" destOrd="0" presId="urn:microsoft.com/office/officeart/2005/8/layout/process1"/>
    <dgm:cxn modelId="{C5AA7DBB-2735-4DC3-997C-5707E669BE63}" type="presParOf" srcId="{B592A1BD-5AA4-462D-B548-A4EB7ED09ED7}" destId="{29DC98C6-BF25-45F0-AFEB-C7494B8E3444}" srcOrd="0" destOrd="0" presId="urn:microsoft.com/office/officeart/2005/8/layout/process1"/>
    <dgm:cxn modelId="{2560A53E-D1D7-40FD-8A34-7A3DBC39D827}" type="presParOf" srcId="{F35980DC-6796-4C35-94E5-44C5C10354E7}" destId="{9D931AD7-BCDF-4042-BF67-AD8C35598770}" srcOrd="2" destOrd="0" presId="urn:microsoft.com/office/officeart/2005/8/layout/process1"/>
    <dgm:cxn modelId="{88DA3B1E-9692-47E6-A029-15221DE113B5}" type="presParOf" srcId="{F35980DC-6796-4C35-94E5-44C5C10354E7}" destId="{E3540F88-232E-4A8C-B4A8-238052E1CD15}" srcOrd="3" destOrd="0" presId="urn:microsoft.com/office/officeart/2005/8/layout/process1"/>
    <dgm:cxn modelId="{81CE1AE3-2BD2-464F-AADF-383F9DCF7779}" type="presParOf" srcId="{E3540F88-232E-4A8C-B4A8-238052E1CD15}" destId="{9DF275E5-A055-4796-B674-BC49E8FDD95B}" srcOrd="0" destOrd="0" presId="urn:microsoft.com/office/officeart/2005/8/layout/process1"/>
    <dgm:cxn modelId="{AD8A0230-84BE-49DF-888A-CD48B035D604}" type="presParOf" srcId="{F35980DC-6796-4C35-94E5-44C5C10354E7}" destId="{0BC23B8C-E2D7-407B-8BD8-90140BDFED1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B06F-77DB-431C-B73A-5BCBE42016C1}">
      <dsp:nvSpPr>
        <dsp:cNvPr id="0" name=""/>
        <dsp:cNvSpPr/>
      </dsp:nvSpPr>
      <dsp:spPr>
        <a:xfrm>
          <a:off x="7859"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年度当初</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育成指標等を参考に、自身のキャリアステージに基づいた目標を設定</a:t>
          </a:r>
          <a:endParaRPr kumimoji="1" lang="en-US" altLang="ja-JP" sz="1800" kern="1200" dirty="0">
            <a:solidFill>
              <a:schemeClr val="tx1"/>
            </a:solidFill>
          </a:endParaRPr>
        </a:p>
      </dsp:txBody>
      <dsp:txXfrm>
        <a:off x="60754" y="76934"/>
        <a:ext cx="2243450" cy="1700188"/>
      </dsp:txXfrm>
    </dsp:sp>
    <dsp:sp modelId="{B592A1BD-5AA4-462D-B548-A4EB7ED09ED7}">
      <dsp:nvSpPr>
        <dsp:cNvPr id="0" name=""/>
        <dsp:cNvSpPr/>
      </dsp:nvSpPr>
      <dsp:spPr>
        <a:xfrm>
          <a:off x="2592023"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dirty="0"/>
        </a:p>
      </dsp:txBody>
      <dsp:txXfrm>
        <a:off x="2592023" y="752244"/>
        <a:ext cx="348627" cy="349567"/>
      </dsp:txXfrm>
    </dsp:sp>
    <dsp:sp modelId="{9D931AD7-BCDF-4042-BF67-AD8C35598770}">
      <dsp:nvSpPr>
        <dsp:cNvPr id="0" name=""/>
        <dsp:cNvSpPr/>
      </dsp:nvSpPr>
      <dsp:spPr>
        <a:xfrm>
          <a:off x="3296795"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日常活動中</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管理職からの指導助言内容や、自己目標の追加・変更、達成状況を記入</a:t>
          </a:r>
        </a:p>
      </dsp:txBody>
      <dsp:txXfrm>
        <a:off x="3349690" y="76934"/>
        <a:ext cx="2243450" cy="1700188"/>
      </dsp:txXfrm>
    </dsp:sp>
    <dsp:sp modelId="{E3540F88-232E-4A8C-B4A8-238052E1CD15}">
      <dsp:nvSpPr>
        <dsp:cNvPr id="0" name=""/>
        <dsp:cNvSpPr/>
      </dsp:nvSpPr>
      <dsp:spPr>
        <a:xfrm>
          <a:off x="5880960"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dirty="0"/>
        </a:p>
      </dsp:txBody>
      <dsp:txXfrm>
        <a:off x="5880960" y="752244"/>
        <a:ext cx="348627" cy="349567"/>
      </dsp:txXfrm>
    </dsp:sp>
    <dsp:sp modelId="{0BC23B8C-E2D7-407B-8BD8-90140BDFED19}">
      <dsp:nvSpPr>
        <dsp:cNvPr id="0" name=""/>
        <dsp:cNvSpPr/>
      </dsp:nvSpPr>
      <dsp:spPr>
        <a:xfrm>
          <a:off x="6585732"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年度末</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育成指標等を参考に目標の達成状況を確認し、次年度の取組内容を整理</a:t>
          </a:r>
        </a:p>
      </dsp:txBody>
      <dsp:txXfrm>
        <a:off x="6638627" y="76934"/>
        <a:ext cx="2243450" cy="17001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044BDC7-3009-42C8-AC4B-6966A205FD67}" type="datetimeFigureOut">
              <a:rPr kumimoji="1" lang="ja-JP" altLang="en-US" smtClean="0"/>
              <a:t>2024/3/8</a:t>
            </a:fld>
            <a:endParaRPr kumimoji="1" lang="ja-JP" altLang="en-US" dirty="0"/>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F86DAC4-80EB-403D-9F44-5B985F881D22}" type="slidenum">
              <a:rPr kumimoji="1" lang="ja-JP" altLang="en-US" smtClean="0"/>
              <a:t>‹#›</a:t>
            </a:fld>
            <a:endParaRPr kumimoji="1" lang="ja-JP" altLang="en-US" dirty="0"/>
          </a:p>
        </p:txBody>
      </p:sp>
    </p:spTree>
    <p:extLst>
      <p:ext uri="{BB962C8B-B14F-4D97-AF65-F5344CB8AC3E}">
        <p14:creationId xmlns:p14="http://schemas.microsoft.com/office/powerpoint/2010/main" val="30842242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AD3A8D4-B3D9-4DC2-ADDB-0A698094DFD5}" type="datetime1">
              <a:rPr kumimoji="1" lang="ja-JP" altLang="en-US" smtClean="0"/>
              <a:t>2024/3/8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54929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16B9FB-84D2-47AC-B85B-A72C31F59278}" type="datetime1">
              <a:rPr kumimoji="1" lang="ja-JP" altLang="en-US" smtClean="0"/>
              <a:t>2024/3/8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179168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1A6CB4-E2ED-48AC-918A-DA33327DB45E}" type="datetime1">
              <a:rPr kumimoji="1" lang="ja-JP" altLang="en-US" smtClean="0"/>
              <a:t>2024/3/8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5061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6CB209-C252-45F2-9C8F-446D3C7D79E7}" type="datetime1">
              <a:rPr kumimoji="1" lang="ja-JP" altLang="en-US" smtClean="0"/>
              <a:t>2024/3/8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373675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47DA90-47AD-4CB0-AB0B-E44D474982F0}" type="datetime1">
              <a:rPr kumimoji="1" lang="ja-JP" altLang="en-US" smtClean="0"/>
              <a:t>2024/3/8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98877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BA787F-0438-424B-B07A-C82679D49342}" type="datetime1">
              <a:rPr kumimoji="1" lang="ja-JP" altLang="en-US" smtClean="0"/>
              <a:t>2024/3/8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66676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28540EB-EBA9-4817-95E0-4E3A3447B2C9}" type="datetime1">
              <a:rPr kumimoji="1" lang="ja-JP" altLang="en-US" smtClean="0"/>
              <a:t>2024/3/8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06384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4018DA2-6DC2-482D-B844-E6C2622EB6E1}" type="datetime1">
              <a:rPr kumimoji="1" lang="ja-JP" altLang="en-US" smtClean="0"/>
              <a:t>2024/3/8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1703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14FBF-5FF9-4912-BCF1-93413C8B17D4}" type="datetime1">
              <a:rPr kumimoji="1" lang="ja-JP" altLang="en-US" smtClean="0"/>
              <a:t>2024/3/8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146730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4B7FFE1-CEA2-4E3F-953A-AC025678B4DF}" type="datetime1">
              <a:rPr kumimoji="1" lang="ja-JP" altLang="en-US" smtClean="0"/>
              <a:t>2024/3/8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68345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8B6011-0AB9-41A4-9480-CF430D861A94}" type="datetime1">
              <a:rPr kumimoji="1" lang="ja-JP" altLang="en-US" smtClean="0"/>
              <a:t>2024/3/8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79349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2BAB3-06FF-468A-A94C-32BCD54BD82A}" type="datetime1">
              <a:rPr kumimoji="1" lang="ja-JP" altLang="en-US" smtClean="0"/>
              <a:t>2024/3/8</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197756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s://www.pref.yamanashi.jp/documents/80897/senter-hp.pdf" TargetMode="External"/><Relationship Id="rId5" Type="http://schemas.openxmlformats.org/officeDocument/2006/relationships/slide" Target="slide34.xml"/><Relationship Id="rId4" Type="http://schemas.openxmlformats.org/officeDocument/2006/relationships/slide" Target="slide33.xml"/><Relationship Id="rId9" Type="http://schemas.openxmlformats.org/officeDocument/2006/relationships/slide" Target="slide6.xml"/></Relationships>
</file>

<file path=ppt/slides/_rels/slide12.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6.xml"/><Relationship Id="rId3" Type="http://schemas.openxmlformats.org/officeDocument/2006/relationships/slide" Target="slide14.xm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slide" Target="slide13.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image" Target="../media/image8.png"/><Relationship Id="rId10" Type="http://schemas.openxmlformats.org/officeDocument/2006/relationships/hyperlink" Target="https://www.pref.yamanashi.jp/documents/80897/senter-hp.pdf" TargetMode="External"/><Relationship Id="rId4" Type="http://schemas.openxmlformats.org/officeDocument/2006/relationships/slide" Target="slide15.xml"/><Relationship Id="rId9" Type="http://schemas.openxmlformats.org/officeDocument/2006/relationships/slide" Target="slide34.xml"/></Relationships>
</file>

<file path=ppt/slides/_rels/slide1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4/03/koutyouS.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4/03/koutyouS.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4/03/koutyouS.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6.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6.xml"/><Relationship Id="rId3" Type="http://schemas.openxmlformats.org/officeDocument/2006/relationships/hyperlink" Target="https://www.ypec.ed.jp/ypechp/wp-content/uploads/2024/01/51-stage-1-eiy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4/01/53-stage-3-eiy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4/01/52-stage-2-eiyo.pdf" TargetMode="External"/><Relationship Id="rId9" Type="http://schemas.openxmlformats.org/officeDocument/2006/relationships/slide" Target="slide34.xml"/></Relationships>
</file>

<file path=ppt/slides/_rels/slide17.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4/01/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4/01/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4/01/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8.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4/01/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4/01/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4/01/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9.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4/01/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4/01/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4/01/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3.xml"/><Relationship Id="rId7" Type="http://schemas.openxmlformats.org/officeDocument/2006/relationships/hyperlink" Target="https://www.pref.yamanashi.jp/documents/80897/senter-hp.pdf" TargetMode="Externa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2.jpeg"/><Relationship Id="rId10" Type="http://schemas.openxmlformats.org/officeDocument/2006/relationships/slide" Target="slide6.xml"/><Relationship Id="rId4" Type="http://schemas.openxmlformats.org/officeDocument/2006/relationships/slide" Target="slide34.xml"/><Relationship Id="rId9" Type="http://schemas.openxmlformats.org/officeDocument/2006/relationships/slide" Target="slide4.xml"/></Relationships>
</file>

<file path=ppt/slides/_rels/slide20.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4/01/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4/01/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4/01/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4/01/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4/01/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4/01/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2.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4/01/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4/01/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4/01/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3.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4/01/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4/01/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4/01/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4/01/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4/01/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4/01/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4/01/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4/01/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4/01/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4/01/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4/01/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4/01/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7.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4/01/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4/01/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4/01/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8.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4/01/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4/01/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4/01/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9.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4/01/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4/01/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4/01/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33.xml"/><Relationship Id="rId18" Type="http://schemas.openxmlformats.org/officeDocument/2006/relationships/slide" Target="slide6.xml"/><Relationship Id="rId3" Type="http://schemas.openxmlformats.org/officeDocument/2006/relationships/image" Target="../media/image3.emf"/><Relationship Id="rId7" Type="http://schemas.openxmlformats.org/officeDocument/2006/relationships/image" Target="../media/image6.png"/><Relationship Id="rId12" Type="http://schemas.openxmlformats.org/officeDocument/2006/relationships/slide" Target="slide3.xml"/><Relationship Id="rId17" Type="http://schemas.openxmlformats.org/officeDocument/2006/relationships/slide" Target="slide4.xml"/><Relationship Id="rId2" Type="http://schemas.openxmlformats.org/officeDocument/2006/relationships/oleObject" Target="../embeddings/oleObject1.bin"/><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5.xml"/><Relationship Id="rId5" Type="http://schemas.openxmlformats.org/officeDocument/2006/relationships/image" Target="../media/image5.png"/><Relationship Id="rId15" Type="http://schemas.openxmlformats.org/officeDocument/2006/relationships/hyperlink" Target="https://www.pref.yamanashi.jp/documents/80897/senter-hp.pdf" TargetMode="External"/><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slide" Target="slide34.xml"/></Relationships>
</file>

<file path=ppt/slides/_rels/slide30.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4/01/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4/01/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4/01/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3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4/01/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4/01/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4/01/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32.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4/01/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4/01/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4/01/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3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diagramLayout" Target="../diagrams/layout1.xml"/><Relationship Id="rId7" Type="http://schemas.openxmlformats.org/officeDocument/2006/relationships/image" Target="../media/image15.png"/><Relationship Id="rId12" Type="http://schemas.openxmlformats.org/officeDocument/2006/relationships/hyperlink" Target="https://www.pref.yamanashi.jp/documents/80897/senter-hp.pdf"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slide" Target="slide34.xml"/><Relationship Id="rId5" Type="http://schemas.openxmlformats.org/officeDocument/2006/relationships/diagramColors" Target="../diagrams/colors1.xml"/><Relationship Id="rId15" Type="http://schemas.openxmlformats.org/officeDocument/2006/relationships/slide" Target="slide6.xml"/><Relationship Id="rId10" Type="http://schemas.openxmlformats.org/officeDocument/2006/relationships/slide" Target="slide33.xml"/><Relationship Id="rId4" Type="http://schemas.openxmlformats.org/officeDocument/2006/relationships/diagramQuickStyle" Target="../diagrams/quickStyle1.xml"/><Relationship Id="rId9" Type="http://schemas.openxmlformats.org/officeDocument/2006/relationships/slide" Target="slide3.xml"/><Relationship Id="rId14" Type="http://schemas.openxmlformats.org/officeDocument/2006/relationships/slide" Target="slide4.xml"/></Relationships>
</file>

<file path=ppt/slides/_rels/slide3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page_id=80"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hyperlink" Target="https://www.ypec.ed.jp/ypechp/wp-content/uploads/2024/01/12-itiran-yougo.pdf" TargetMode="External"/><Relationship Id="rId18" Type="http://schemas.openxmlformats.org/officeDocument/2006/relationships/image" Target="../media/image8.png"/><Relationship Id="rId3" Type="http://schemas.openxmlformats.org/officeDocument/2006/relationships/slide" Target="slide3.xml"/><Relationship Id="rId7" Type="http://schemas.openxmlformats.org/officeDocument/2006/relationships/slide" Target="slide2.xml"/><Relationship Id="rId12" Type="http://schemas.openxmlformats.org/officeDocument/2006/relationships/hyperlink" Target="https://www.ypec.ed.jp/ypechp/wp-content/uploads/2024/01/02-keikaku-yougo.pdf" TargetMode="External"/><Relationship Id="rId17" Type="http://schemas.openxmlformats.org/officeDocument/2006/relationships/hyperlink" Target="https://www.ypec.ed.jp/ypechp/wp-content/uploads/2024/01/14-itiran-kocho.pdf" TargetMode="External"/><Relationship Id="rId2" Type="http://schemas.openxmlformats.org/officeDocument/2006/relationships/slide" Target="slide5.xml"/><Relationship Id="rId16" Type="http://schemas.openxmlformats.org/officeDocument/2006/relationships/hyperlink" Target="https://www.ypec.ed.jp/ypechp/wp-content/uploads/2024/01/04-keikaku-kocho.pdf" TargetMode="External"/><Relationship Id="rId1" Type="http://schemas.openxmlformats.org/officeDocument/2006/relationships/slideLayout" Target="../slideLayouts/slideLayout2.xml"/><Relationship Id="rId6" Type="http://schemas.openxmlformats.org/officeDocument/2006/relationships/hyperlink" Target="https://www.pref.yamanashi.jp/documents/80897/senter-hp.pdf" TargetMode="External"/><Relationship Id="rId11" Type="http://schemas.openxmlformats.org/officeDocument/2006/relationships/hyperlink" Target="https://www.ypec.ed.jp/ypechp/wp-content/uploads/2024/01/11-itiran-kyouin.pdf" TargetMode="External"/><Relationship Id="rId5" Type="http://schemas.openxmlformats.org/officeDocument/2006/relationships/slide" Target="slide34.xml"/><Relationship Id="rId15" Type="http://schemas.openxmlformats.org/officeDocument/2006/relationships/hyperlink" Target="https://www.ypec.ed.jp/ypechp/wp-content/uploads/2024/01/13-itiran-eiyo.pdf" TargetMode="External"/><Relationship Id="rId10" Type="http://schemas.openxmlformats.org/officeDocument/2006/relationships/hyperlink" Target="https://www.ypec.ed.jp/ypechp/wp-content/uploads/2024/01/01-keikaku-kyouin.pdf" TargetMode="External"/><Relationship Id="rId4" Type="http://schemas.openxmlformats.org/officeDocument/2006/relationships/slide" Target="slide33.xml"/><Relationship Id="rId9" Type="http://schemas.openxmlformats.org/officeDocument/2006/relationships/slide" Target="slide6.xml"/><Relationship Id="rId14" Type="http://schemas.openxmlformats.org/officeDocument/2006/relationships/hyperlink" Target="https://www.ypec.ed.jp/ypechp/wp-content/uploads/2024/01/03-keikaku-eiyo.pdf"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slide" Target="slide9.xml"/><Relationship Id="rId7" Type="http://schemas.openxmlformats.org/officeDocument/2006/relationships/slide" Target="slide12.xml"/><Relationship Id="rId12" Type="http://schemas.openxmlformats.org/officeDocument/2006/relationships/hyperlink" Target="https://www.pref.yamanashi.jp/documents/80897/senter-hp.pdf"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4.xml"/><Relationship Id="rId5" Type="http://schemas.openxmlformats.org/officeDocument/2006/relationships/slide" Target="slide8.xml"/><Relationship Id="rId15" Type="http://schemas.openxmlformats.org/officeDocument/2006/relationships/slide" Target="slide6.xml"/><Relationship Id="rId10" Type="http://schemas.openxmlformats.org/officeDocument/2006/relationships/slide" Target="slide33.xml"/><Relationship Id="rId4" Type="http://schemas.openxmlformats.org/officeDocument/2006/relationships/slide" Target="slide10.xml"/><Relationship Id="rId9" Type="http://schemas.openxmlformats.org/officeDocument/2006/relationships/slide" Target="slide3.xml"/><Relationship Id="rId1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18" Type="http://schemas.openxmlformats.org/officeDocument/2006/relationships/slide" Target="slide19.xml"/><Relationship Id="rId3" Type="http://schemas.openxmlformats.org/officeDocument/2006/relationships/image" Target="../media/image11.emf"/><Relationship Id="rId21" Type="http://schemas.openxmlformats.org/officeDocument/2006/relationships/slide" Target="slide22.xml"/><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slide" Target="slide18.xml"/><Relationship Id="rId2" Type="http://schemas.openxmlformats.org/officeDocument/2006/relationships/oleObject" Target="../embeddings/oleObject2.bin"/><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hyperlink" Target="https://www.pref.yamanashi.jp/documents/80897/senter-hp.pdf" TargetMode="External"/><Relationship Id="rId24" Type="http://schemas.openxmlformats.org/officeDocument/2006/relationships/slide" Target="slide26.xml"/><Relationship Id="rId5" Type="http://schemas.openxmlformats.org/officeDocument/2006/relationships/slide" Target="slide9.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34.xml"/><Relationship Id="rId19" Type="http://schemas.openxmlformats.org/officeDocument/2006/relationships/slide" Target="slide20.xml"/><Relationship Id="rId4" Type="http://schemas.openxmlformats.org/officeDocument/2006/relationships/slide" Target="slide7.xml"/><Relationship Id="rId9" Type="http://schemas.openxmlformats.org/officeDocument/2006/relationships/slide" Target="slide33.xml"/><Relationship Id="rId14" Type="http://schemas.openxmlformats.org/officeDocument/2006/relationships/slide" Target="slide6.xml"/><Relationship Id="rId22" Type="http://schemas.openxmlformats.org/officeDocument/2006/relationships/slide" Target="slide23.xml"/></Relationships>
</file>

<file path=ppt/slides/_rels/slide7.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23.xml"/><Relationship Id="rId18" Type="http://schemas.openxmlformats.org/officeDocument/2006/relationships/slide" Target="slide28.xml"/><Relationship Id="rId3" Type="http://schemas.openxmlformats.org/officeDocument/2006/relationships/image" Target="../media/image11.emf"/><Relationship Id="rId21" Type="http://schemas.openxmlformats.org/officeDocument/2006/relationships/slide" Target="slide31.xml"/><Relationship Id="rId7" Type="http://schemas.openxmlformats.org/officeDocument/2006/relationships/slide" Target="slide33.xml"/><Relationship Id="rId12" Type="http://schemas.openxmlformats.org/officeDocument/2006/relationships/slide" Target="slide22.xml"/><Relationship Id="rId17" Type="http://schemas.openxmlformats.org/officeDocument/2006/relationships/slide" Target="slide27.xml"/><Relationship Id="rId2" Type="http://schemas.openxmlformats.org/officeDocument/2006/relationships/oleObject" Target="../embeddings/oleObject2.bin"/><Relationship Id="rId16" Type="http://schemas.openxmlformats.org/officeDocument/2006/relationships/slide" Target="slide25.xml"/><Relationship Id="rId20"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4.xml"/><Relationship Id="rId5" Type="http://schemas.openxmlformats.org/officeDocument/2006/relationships/slide" Target="slide5.xml"/><Relationship Id="rId15" Type="http://schemas.openxmlformats.org/officeDocument/2006/relationships/slide" Target="slide26.xml"/><Relationship Id="rId10" Type="http://schemas.openxmlformats.org/officeDocument/2006/relationships/slide" Target="slide2.xml"/><Relationship Id="rId19" Type="http://schemas.openxmlformats.org/officeDocument/2006/relationships/slide" Target="slide29.xml"/><Relationship Id="rId4" Type="http://schemas.openxmlformats.org/officeDocument/2006/relationships/slide" Target="slide6.xml"/><Relationship Id="rId9" Type="http://schemas.openxmlformats.org/officeDocument/2006/relationships/hyperlink" Target="https://www.pref.yamanashi.jp/documents/80897/senter-hp.pdf" TargetMode="External"/><Relationship Id="rId14" Type="http://schemas.openxmlformats.org/officeDocument/2006/relationships/slide" Target="slide24.xml"/><Relationship Id="rId22" Type="http://schemas.openxmlformats.org/officeDocument/2006/relationships/slide" Target="slide32.xml"/></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2.jfif"/><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正方形/長方形 18"/>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53660" y="618915"/>
            <a:ext cx="8915400" cy="1156017"/>
          </a:xfrm>
        </p:spPr>
        <p:txBody>
          <a:bodyPr>
            <a:normAutofit/>
          </a:bodyPr>
          <a:lstStyle/>
          <a:p>
            <a:r>
              <a:rPr kumimoji="1" lang="ja-JP" altLang="en-US" sz="5600" dirty="0">
                <a:latin typeface="ＭＳ Ｐゴシック" panose="020B0600070205080204" pitchFamily="50" charset="-128"/>
                <a:ea typeface="ＭＳ Ｐゴシック" panose="020B0600070205080204" pitchFamily="50" charset="-128"/>
              </a:rPr>
              <a:t>やまなし</a:t>
            </a:r>
            <a:r>
              <a:rPr kumimoji="1" lang="ja-JP" altLang="en-US" sz="5600" dirty="0">
                <a:solidFill>
                  <a:srgbClr val="FF0000"/>
                </a:solidFill>
                <a:latin typeface="ＭＳ Ｐゴシック" panose="020B0600070205080204" pitchFamily="50" charset="-128"/>
                <a:ea typeface="ＭＳ Ｐゴシック" panose="020B0600070205080204" pitchFamily="50" charset="-128"/>
              </a:rPr>
              <a:t>栄養教諭</a:t>
            </a:r>
            <a:r>
              <a:rPr kumimoji="1" lang="ja-JP" altLang="en-US" sz="5600" dirty="0">
                <a:latin typeface="ＭＳ Ｐゴシック" panose="020B0600070205080204" pitchFamily="50" charset="-128"/>
                <a:ea typeface="ＭＳ Ｐゴシック" panose="020B0600070205080204" pitchFamily="50" charset="-128"/>
              </a:rPr>
              <a:t>育成指標</a:t>
            </a:r>
          </a:p>
        </p:txBody>
      </p:sp>
      <p:sp>
        <p:nvSpPr>
          <p:cNvPr id="4" name="タイトル 1"/>
          <p:cNvSpPr txBox="1">
            <a:spLocks/>
          </p:cNvSpPr>
          <p:nvPr/>
        </p:nvSpPr>
        <p:spPr>
          <a:xfrm>
            <a:off x="105288" y="1498412"/>
            <a:ext cx="8915400" cy="15446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7700" b="1" dirty="0">
                <a:latin typeface="ＭＳ ゴシック" panose="020B0609070205080204" pitchFamily="49" charset="-128"/>
                <a:ea typeface="ＭＳ ゴシック" panose="020B0609070205080204" pitchFamily="49" charset="-128"/>
              </a:rPr>
              <a:t>活用ガイド</a:t>
            </a:r>
          </a:p>
        </p:txBody>
      </p:sp>
      <p:sp>
        <p:nvSpPr>
          <p:cNvPr id="9" name="正方形/長方形 8"/>
          <p:cNvSpPr/>
          <p:nvPr/>
        </p:nvSpPr>
        <p:spPr>
          <a:xfrm>
            <a:off x="2255520" y="3257088"/>
            <a:ext cx="4718979" cy="3524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a:t>
            </a:fld>
            <a:endParaRPr kumimoji="1" lang="ja-JP" altLang="en-US" dirty="0"/>
          </a:p>
        </p:txBody>
      </p:sp>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b="35912"/>
          <a:stretch/>
        </p:blipFill>
        <p:spPr>
          <a:xfrm>
            <a:off x="2753369" y="3277874"/>
            <a:ext cx="3718432" cy="2971458"/>
          </a:xfrm>
          <a:prstGeom prst="rect">
            <a:avLst/>
          </a:prstGeom>
        </p:spPr>
      </p:pic>
      <p:sp>
        <p:nvSpPr>
          <p:cNvPr id="8" name="タイトル 1"/>
          <p:cNvSpPr txBox="1">
            <a:spLocks/>
          </p:cNvSpPr>
          <p:nvPr/>
        </p:nvSpPr>
        <p:spPr>
          <a:xfrm>
            <a:off x="6457950" y="6073799"/>
            <a:ext cx="2491740" cy="66294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dirty="0">
                <a:latin typeface="ＭＳ ゴシック" panose="020B0609070205080204" pitchFamily="49" charset="-128"/>
                <a:ea typeface="ＭＳ ゴシック" panose="020B0609070205080204" pitchFamily="49" charset="-128"/>
              </a:rPr>
              <a:t>令和６年３月１５日</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山梨県教育委員会</a:t>
            </a:r>
          </a:p>
        </p:txBody>
      </p:sp>
      <p:grpSp>
        <p:nvGrpSpPr>
          <p:cNvPr id="7" name="グループ化 6"/>
          <p:cNvGrpSpPr/>
          <p:nvPr/>
        </p:nvGrpSpPr>
        <p:grpSpPr>
          <a:xfrm>
            <a:off x="150483" y="75115"/>
            <a:ext cx="7683666" cy="402824"/>
            <a:chOff x="150483" y="75115"/>
            <a:chExt cx="7683666" cy="402824"/>
          </a:xfrm>
        </p:grpSpPr>
        <p:grpSp>
          <p:nvGrpSpPr>
            <p:cNvPr id="21" name="グループ化 20"/>
            <p:cNvGrpSpPr/>
            <p:nvPr/>
          </p:nvGrpSpPr>
          <p:grpSpPr>
            <a:xfrm>
              <a:off x="150483" y="75115"/>
              <a:ext cx="7683666" cy="402824"/>
              <a:chOff x="150483" y="75115"/>
              <a:chExt cx="7683666" cy="402824"/>
            </a:xfrm>
          </p:grpSpPr>
          <p:grpSp>
            <p:nvGrpSpPr>
              <p:cNvPr id="22" name="グループ化 21"/>
              <p:cNvGrpSpPr/>
              <p:nvPr/>
            </p:nvGrpSpPr>
            <p:grpSpPr>
              <a:xfrm>
                <a:off x="150483" y="75115"/>
                <a:ext cx="6953733" cy="402824"/>
                <a:chOff x="9330690" y="4935897"/>
                <a:chExt cx="6953733" cy="402824"/>
              </a:xfrm>
            </p:grpSpPr>
            <p:sp>
              <p:nvSpPr>
                <p:cNvPr id="25" name="額縁 24">
                  <a:hlinkClick r:id="" action="ppaction://hlinkshowjump?jump=firstslide"/>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26" name="額縁 25">
                  <a:hlinkClick r:id="rId3" action="ppaction://hlinksldjump"/>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7" name="額縁 26">
                  <a:hlinkClick r:id="rId4" action="ppaction://hlinksldjump"/>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8" name="額縁 27">
                  <a:hlinkClick r:id="rId5" action="ppaction://hlinksldjump"/>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9" name="額縁 28">
                  <a:hlinkClick r:id="rId6" action="ppaction://hlinksldjump"/>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0" name="額縁 29">
                  <a:hlinkClick r:id="rId7"/>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1" name="額縁 30">
                  <a:hlinkClick r:id="rId8" action="ppaction://hlinksldjump"/>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3" name="額縁 22">
                <a:hlinkClick r:id="rId9" action="ppaction://hlinksldjump"/>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4" name="額縁 23">
              <a:hlinkClick r:id="rId10" action="ppaction://hlinksldjump"/>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235943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6328" y="560368"/>
            <a:ext cx="1510489" cy="1680655"/>
          </a:xfrm>
          <a:prstGeom prst="rect">
            <a:avLst/>
          </a:prstGeom>
        </p:spPr>
      </p:pic>
      <p:sp>
        <p:nvSpPr>
          <p:cNvPr id="2" name="タイトル 1"/>
          <p:cNvSpPr>
            <a:spLocks noGrp="1"/>
          </p:cNvSpPr>
          <p:nvPr>
            <p:ph type="ctrTitle"/>
          </p:nvPr>
        </p:nvSpPr>
        <p:spPr>
          <a:xfrm>
            <a:off x="2054621" y="701074"/>
            <a:ext cx="4965192" cy="550402"/>
          </a:xfrm>
        </p:spPr>
        <p:txBody>
          <a:bodyPr>
            <a:noAutofit/>
          </a:bodyPr>
          <a:lstStyle/>
          <a:p>
            <a:r>
              <a:rPr lang="ja-JP" altLang="en-US" sz="3600" b="1" dirty="0">
                <a:latin typeface="+mn-ea"/>
                <a:ea typeface="+mn-ea"/>
              </a:rPr>
              <a:t>教員として</a:t>
            </a:r>
            <a:r>
              <a:rPr lang="ja-JP" altLang="en-US" sz="3600" b="1" dirty="0">
                <a:solidFill>
                  <a:srgbClr val="FF0000"/>
                </a:solidFill>
                <a:latin typeface="+mn-ea"/>
                <a:ea typeface="+mn-ea"/>
              </a:rPr>
              <a:t>必要な素養</a:t>
            </a:r>
          </a:p>
        </p:txBody>
      </p:sp>
      <p:grpSp>
        <p:nvGrpSpPr>
          <p:cNvPr id="3" name="グループ化 2"/>
          <p:cNvGrpSpPr/>
          <p:nvPr/>
        </p:nvGrpSpPr>
        <p:grpSpPr>
          <a:xfrm>
            <a:off x="259215" y="1261427"/>
            <a:ext cx="8659602" cy="5365422"/>
            <a:chOff x="236375" y="1161758"/>
            <a:chExt cx="8659602" cy="5365422"/>
          </a:xfrm>
        </p:grpSpPr>
        <p:sp>
          <p:nvSpPr>
            <p:cNvPr id="17" name="角丸四角形 16"/>
            <p:cNvSpPr/>
            <p:nvPr/>
          </p:nvSpPr>
          <p:spPr>
            <a:xfrm>
              <a:off x="246499" y="1161758"/>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◆豊かな人間性と人権意識</a:t>
              </a:r>
              <a:r>
                <a:rPr lang="ja-JP" altLang="en-US" b="1" dirty="0">
                  <a:solidFill>
                    <a:srgbClr val="FF0000"/>
                  </a:solidFill>
                </a:rPr>
                <a:t>◆</a:t>
              </a:r>
              <a:endParaRPr lang="ja-JP" altLang="ja-JP" dirty="0">
                <a:solidFill>
                  <a:srgbClr val="FF0000"/>
                </a:solidFill>
              </a:endParaRPr>
            </a:p>
            <a:p>
              <a:pPr marL="447675" indent="-447675" algn="just"/>
              <a:r>
                <a:rPr lang="ja-JP" altLang="ja-JP" b="1" dirty="0"/>
                <a:t>　</a:t>
              </a:r>
              <a:r>
                <a:rPr lang="ja-JP" altLang="ja-JP" sz="1600" b="1" dirty="0"/>
                <a:t>➢グローバル社会において、豊かな人間性や社会性、人権意識など、国際社会で必要とされる基本的な資質は、教員としての信頼を得ていく上で重要</a:t>
              </a:r>
              <a:r>
                <a:rPr lang="ja-JP" altLang="en-US" sz="1600" b="1" dirty="0"/>
                <a:t>です。</a:t>
              </a:r>
              <a:endParaRPr kumimoji="1" lang="ja-JP" altLang="en-US" sz="1600" b="1" dirty="0">
                <a:solidFill>
                  <a:schemeClr val="tx1"/>
                </a:solidFill>
              </a:endParaRPr>
            </a:p>
          </p:txBody>
        </p:sp>
        <p:sp>
          <p:nvSpPr>
            <p:cNvPr id="14" name="角丸四角形 13"/>
            <p:cNvSpPr/>
            <p:nvPr/>
          </p:nvSpPr>
          <p:spPr>
            <a:xfrm>
              <a:off x="236375" y="2065799"/>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◆優れたコミュニケーション能力</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➢他の教職員や児童生徒、保護者、地域住民等と、自らの意見も伝えつつ、円滑なコミュニケーションを取りながら、良好な人間関係を</a:t>
              </a:r>
              <a:r>
                <a:rPr lang="ja-JP" altLang="en-US" sz="1600" b="1" dirty="0">
                  <a:solidFill>
                    <a:schemeClr val="bg1"/>
                  </a:solidFill>
                </a:rPr>
                <a:t>作る</a:t>
              </a:r>
              <a:r>
                <a:rPr lang="ja-JP" altLang="ja-JP" sz="1600" b="1" dirty="0">
                  <a:solidFill>
                    <a:schemeClr val="bg1"/>
                  </a:solidFill>
                </a:rPr>
                <a:t>力が</a:t>
              </a:r>
              <a:r>
                <a:rPr lang="ja-JP" altLang="en-US" sz="1600" b="1" dirty="0">
                  <a:solidFill>
                    <a:schemeClr val="bg1"/>
                  </a:solidFill>
                </a:rPr>
                <a:t>必要です。</a:t>
              </a:r>
              <a:endParaRPr kumimoji="1" lang="ja-JP" altLang="en-US" sz="1600" b="1" dirty="0">
                <a:solidFill>
                  <a:schemeClr val="bg1"/>
                </a:solidFill>
              </a:endParaRPr>
            </a:p>
          </p:txBody>
        </p:sp>
        <p:sp>
          <p:nvSpPr>
            <p:cNvPr id="18" name="角丸四角形 17"/>
            <p:cNvSpPr/>
            <p:nvPr/>
          </p:nvSpPr>
          <p:spPr>
            <a:xfrm>
              <a:off x="236375" y="2965367"/>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◆崇高な使命感と責任感</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t>➢教育者としての崇高な使命感や誇り、教職</a:t>
              </a:r>
              <a:r>
                <a:rPr lang="ja-JP" altLang="en-US" sz="1600" b="1" dirty="0"/>
                <a:t>への</a:t>
              </a:r>
              <a:r>
                <a:rPr lang="ja-JP" altLang="ja-JP" sz="1600" b="1" dirty="0"/>
                <a:t>強い情熱、児童生徒への教育的愛情や責任感は、いつの時代にも求められる教員として大切な資質</a:t>
              </a:r>
              <a:r>
                <a:rPr lang="ja-JP" altLang="en-US" sz="1600" b="1" dirty="0"/>
                <a:t>です。</a:t>
              </a:r>
              <a:endParaRPr kumimoji="1" lang="ja-JP" altLang="en-US" sz="1600" b="1" dirty="0">
                <a:solidFill>
                  <a:schemeClr val="tx1"/>
                </a:solidFill>
              </a:endParaRPr>
            </a:p>
          </p:txBody>
        </p:sp>
        <p:sp>
          <p:nvSpPr>
            <p:cNvPr id="19" name="角丸四角形 18"/>
            <p:cNvSpPr/>
            <p:nvPr/>
          </p:nvSpPr>
          <p:spPr>
            <a:xfrm>
              <a:off x="236375" y="3864935"/>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◆高い倫理観と規範意識</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➢専門的な知識</a:t>
              </a:r>
              <a:r>
                <a:rPr lang="ja-JP" altLang="en-US" sz="1600" b="1" dirty="0">
                  <a:solidFill>
                    <a:schemeClr val="bg1"/>
                  </a:solidFill>
                </a:rPr>
                <a:t>とともに</a:t>
              </a:r>
              <a:r>
                <a:rPr lang="ja-JP" altLang="ja-JP" sz="1600" b="1" dirty="0">
                  <a:solidFill>
                    <a:schemeClr val="bg1"/>
                  </a:solidFill>
                </a:rPr>
                <a:t>、倫理観や規範意識を</a:t>
              </a:r>
              <a:r>
                <a:rPr lang="ja-JP" altLang="en-US" sz="1600" b="1" dirty="0">
                  <a:solidFill>
                    <a:schemeClr val="bg1"/>
                  </a:solidFill>
                </a:rPr>
                <a:t>一層</a:t>
              </a:r>
              <a:r>
                <a:rPr lang="ja-JP" altLang="ja-JP" sz="1600" b="1" dirty="0">
                  <a:solidFill>
                    <a:schemeClr val="bg1"/>
                  </a:solidFill>
                </a:rPr>
                <a:t>高め、服務の厳正に努め、保護者や地域</a:t>
              </a:r>
              <a:r>
                <a:rPr lang="ja-JP" altLang="en-US" sz="1600" b="1" dirty="0">
                  <a:solidFill>
                    <a:schemeClr val="bg1"/>
                  </a:solidFill>
                </a:rPr>
                <a:t>住民等</a:t>
              </a:r>
              <a:r>
                <a:rPr lang="ja-JP" altLang="ja-JP" sz="1600" b="1" dirty="0">
                  <a:solidFill>
                    <a:schemeClr val="bg1"/>
                  </a:solidFill>
                </a:rPr>
                <a:t>から信頼</a:t>
              </a:r>
              <a:r>
                <a:rPr lang="ja-JP" altLang="en-US" sz="1600" b="1" dirty="0">
                  <a:solidFill>
                    <a:schemeClr val="bg1"/>
                  </a:solidFill>
                </a:rPr>
                <a:t>・</a:t>
              </a:r>
              <a:r>
                <a:rPr lang="ja-JP" altLang="ja-JP" sz="1600" b="1" dirty="0">
                  <a:solidFill>
                    <a:schemeClr val="bg1"/>
                  </a:solidFill>
                </a:rPr>
                <a:t>尊敬される教員として、真摯に取り組</a:t>
              </a:r>
              <a:r>
                <a:rPr lang="ja-JP" altLang="en-US" sz="1600" b="1" dirty="0">
                  <a:solidFill>
                    <a:schemeClr val="bg1"/>
                  </a:solidFill>
                </a:rPr>
                <a:t>みます。</a:t>
              </a:r>
              <a:endParaRPr kumimoji="1" lang="ja-JP" altLang="en-US" sz="1600" b="1" dirty="0">
                <a:solidFill>
                  <a:schemeClr val="bg1"/>
                </a:solidFill>
              </a:endParaRPr>
            </a:p>
          </p:txBody>
        </p:sp>
        <p:sp>
          <p:nvSpPr>
            <p:cNvPr id="20" name="角丸四角形 19"/>
            <p:cNvSpPr/>
            <p:nvPr/>
          </p:nvSpPr>
          <p:spPr>
            <a:xfrm>
              <a:off x="246499" y="4754989"/>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lIns="72000" rIns="36000" rtlCol="0" anchor="ctr"/>
            <a:lstStyle/>
            <a:p>
              <a:pPr algn="just"/>
              <a:r>
                <a:rPr lang="ja-JP" altLang="ja-JP" b="1" dirty="0">
                  <a:solidFill>
                    <a:srgbClr val="FF0000"/>
                  </a:solidFill>
                </a:rPr>
                <a:t>◆常に学び続ける力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t>➢変化の激しい中、教師は常に最新の知識技能を学び続け</a:t>
              </a:r>
              <a:r>
                <a:rPr lang="ja-JP" altLang="en-US" sz="1600" b="1" dirty="0"/>
                <a:t>る</a:t>
              </a:r>
              <a:r>
                <a:rPr lang="ja-JP" altLang="ja-JP" sz="1600" b="1" dirty="0"/>
                <a:t>ことが</a:t>
              </a:r>
              <a:r>
                <a:rPr lang="ja-JP" altLang="en-US" sz="1600" b="1" dirty="0"/>
                <a:t>求められ、</a:t>
              </a:r>
              <a:r>
                <a:rPr lang="ja-JP" altLang="ja-JP" sz="1600" b="1" dirty="0"/>
                <a:t>主体的に学</a:t>
              </a:r>
              <a:r>
                <a:rPr lang="ja-JP" altLang="en-US" sz="1600" b="1" dirty="0"/>
                <a:t>ぶ</a:t>
              </a:r>
              <a:r>
                <a:rPr lang="ja-JP" altLang="ja-JP" sz="1600" b="1" dirty="0"/>
                <a:t>教師の姿は、児童生徒にとって重要なロールモデルとな</a:t>
              </a:r>
              <a:r>
                <a:rPr lang="ja-JP" altLang="en-US" sz="1600" b="1" dirty="0"/>
                <a:t>ります</a:t>
              </a:r>
              <a:r>
                <a:rPr lang="ja-JP" altLang="ja-JP" sz="1600" b="1" dirty="0"/>
                <a:t>。</a:t>
              </a:r>
              <a:endParaRPr kumimoji="1" lang="ja-JP" altLang="en-US" sz="1600" b="1" dirty="0">
                <a:solidFill>
                  <a:schemeClr val="tx1"/>
                </a:solidFill>
              </a:endParaRPr>
            </a:p>
          </p:txBody>
        </p:sp>
        <p:sp>
          <p:nvSpPr>
            <p:cNvPr id="21" name="角丸四角形 20"/>
            <p:cNvSpPr/>
            <p:nvPr/>
          </p:nvSpPr>
          <p:spPr>
            <a:xfrm>
              <a:off x="236375" y="5645043"/>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◆ふるさと山梨の未来を担う人材を育成する力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solidFill>
                    <a:schemeClr val="bg1"/>
                  </a:solidFill>
                </a:rPr>
                <a:t>➢</a:t>
              </a:r>
              <a:r>
                <a:rPr lang="ja-JP" altLang="en-US" sz="1600" b="1" dirty="0">
                  <a:solidFill>
                    <a:schemeClr val="bg1"/>
                  </a:solidFill>
                </a:rPr>
                <a:t>豊かな</a:t>
              </a:r>
              <a:r>
                <a:rPr lang="ja-JP" altLang="ja-JP" sz="1600" b="1" dirty="0">
                  <a:solidFill>
                    <a:schemeClr val="bg1"/>
                  </a:solidFill>
                </a:rPr>
                <a:t>自然や人とのふれあい</a:t>
              </a:r>
              <a:r>
                <a:rPr lang="ja-JP" altLang="en-US" sz="1600" b="1" dirty="0">
                  <a:solidFill>
                    <a:schemeClr val="bg1"/>
                  </a:solidFill>
                </a:rPr>
                <a:t>等</a:t>
              </a:r>
              <a:r>
                <a:rPr lang="ja-JP" altLang="ja-JP" sz="1600" b="1" dirty="0">
                  <a:solidFill>
                    <a:schemeClr val="bg1"/>
                  </a:solidFill>
                </a:rPr>
                <a:t>、ふるさと山梨のよさを強みととらえ、次代を担い、</a:t>
              </a:r>
              <a:r>
                <a:rPr lang="ja-JP" altLang="en-US" sz="1600" b="1" dirty="0">
                  <a:solidFill>
                    <a:schemeClr val="bg1"/>
                  </a:solidFill>
                </a:rPr>
                <a:t>山梨</a:t>
              </a:r>
              <a:r>
                <a:rPr lang="ja-JP" altLang="ja-JP" sz="1600" b="1" dirty="0">
                  <a:solidFill>
                    <a:schemeClr val="bg1"/>
                  </a:solidFill>
                </a:rPr>
                <a:t>の未来を支え、志高く活躍できる</a:t>
              </a:r>
              <a:r>
                <a:rPr lang="ja-JP" altLang="en-US" sz="1600" b="1" dirty="0">
                  <a:solidFill>
                    <a:schemeClr val="bg1"/>
                  </a:solidFill>
                </a:rPr>
                <a:t>グローバル</a:t>
              </a:r>
              <a:r>
                <a:rPr lang="ja-JP" altLang="ja-JP" sz="1600" b="1" dirty="0">
                  <a:solidFill>
                    <a:schemeClr val="bg1"/>
                  </a:solidFill>
                </a:rPr>
                <a:t>人材</a:t>
              </a:r>
              <a:r>
                <a:rPr lang="ja-JP" altLang="en-US" sz="1600" b="1" dirty="0">
                  <a:solidFill>
                    <a:schemeClr val="bg1"/>
                  </a:solidFill>
                </a:rPr>
                <a:t>を</a:t>
              </a:r>
              <a:r>
                <a:rPr lang="ja-JP" altLang="ja-JP" sz="1600" b="1" dirty="0">
                  <a:solidFill>
                    <a:schemeClr val="bg1"/>
                  </a:solidFill>
                </a:rPr>
                <a:t>育成</a:t>
              </a:r>
              <a:r>
                <a:rPr lang="ja-JP" altLang="en-US" sz="1600" b="1" dirty="0">
                  <a:solidFill>
                    <a:schemeClr val="bg1"/>
                  </a:solidFill>
                </a:rPr>
                <a:t>します。</a:t>
              </a:r>
              <a:endParaRPr kumimoji="1" lang="ja-JP" altLang="en-US" sz="1600" b="1" dirty="0">
                <a:solidFill>
                  <a:schemeClr val="bg1"/>
                </a:solidFill>
              </a:endParaRPr>
            </a:p>
          </p:txBody>
        </p:sp>
      </p:grpSp>
      <p:sp>
        <p:nvSpPr>
          <p:cNvPr id="4" name="スライド番号プレースホルダー 3"/>
          <p:cNvSpPr>
            <a:spLocks noGrp="1"/>
          </p:cNvSpPr>
          <p:nvPr>
            <p:ph type="sldNum" sz="quarter" idx="12"/>
          </p:nvPr>
        </p:nvSpPr>
        <p:spPr>
          <a:xfrm>
            <a:off x="6387298" y="6365373"/>
            <a:ext cx="2057400" cy="365125"/>
          </a:xfrm>
        </p:spPr>
        <p:txBody>
          <a:bodyPr/>
          <a:lstStyle/>
          <a:p>
            <a:fld id="{3985370A-2441-44D6-8B96-35D25EB4DDDF}" type="slidenum">
              <a:rPr kumimoji="1" lang="ja-JP" altLang="en-US" smtClean="0"/>
              <a:t>10</a:t>
            </a:fld>
            <a:endParaRPr kumimoji="1" lang="ja-JP" altLang="en-US" dirty="0"/>
          </a:p>
        </p:txBody>
      </p:sp>
      <p:grpSp>
        <p:nvGrpSpPr>
          <p:cNvPr id="5" name="グループ化 4">
            <a:extLst>
              <a:ext uri="{FF2B5EF4-FFF2-40B4-BE49-F238E27FC236}">
                <a16:creationId xmlns:a16="http://schemas.microsoft.com/office/drawing/2014/main" id="{21E1E3F3-2A3C-1805-2AE4-708FB6A0C621}"/>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166DF561-4D36-722C-8ADE-8133133DFB9E}"/>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DBA1FEF5-3D55-74F4-670E-2BF019FA882C}"/>
                  </a:ext>
                </a:extLst>
              </p:cNvPr>
              <p:cNvGrpSpPr/>
              <p:nvPr/>
            </p:nvGrpSpPr>
            <p:grpSpPr>
              <a:xfrm>
                <a:off x="150483" y="75115"/>
                <a:ext cx="6953733" cy="402824"/>
                <a:chOff x="9330690" y="4935897"/>
                <a:chExt cx="6953733" cy="402824"/>
              </a:xfrm>
            </p:grpSpPr>
            <p:sp>
              <p:nvSpPr>
                <p:cNvPr id="10" name="額縁 24">
                  <a:hlinkClick r:id="" action="ppaction://hlinkshowjump?jump=firstslide"/>
                  <a:extLst>
                    <a:ext uri="{FF2B5EF4-FFF2-40B4-BE49-F238E27FC236}">
                      <a16:creationId xmlns:a16="http://schemas.microsoft.com/office/drawing/2014/main" id="{64E15748-0431-8591-6BC2-06D4DC62225D}"/>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3" action="ppaction://hlinksldjump"/>
                  <a:extLst>
                    <a:ext uri="{FF2B5EF4-FFF2-40B4-BE49-F238E27FC236}">
                      <a16:creationId xmlns:a16="http://schemas.microsoft.com/office/drawing/2014/main" id="{44FEFFC9-1AC2-99C0-704E-997803FD664F}"/>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4" action="ppaction://hlinksldjump"/>
                  <a:extLst>
                    <a:ext uri="{FF2B5EF4-FFF2-40B4-BE49-F238E27FC236}">
                      <a16:creationId xmlns:a16="http://schemas.microsoft.com/office/drawing/2014/main" id="{2392BA0F-4FE3-631C-C1E7-6928392029C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5" action="ppaction://hlinksldjump"/>
                  <a:extLst>
                    <a:ext uri="{FF2B5EF4-FFF2-40B4-BE49-F238E27FC236}">
                      <a16:creationId xmlns:a16="http://schemas.microsoft.com/office/drawing/2014/main" id="{FFD4316D-8EFB-7D5A-EA71-22F9B12F2D2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A877187C-BC45-092F-83AE-32A241EC8EA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6" name="額縁 29">
                  <a:hlinkClick r:id="rId7"/>
                  <a:extLst>
                    <a:ext uri="{FF2B5EF4-FFF2-40B4-BE49-F238E27FC236}">
                      <a16:creationId xmlns:a16="http://schemas.microsoft.com/office/drawing/2014/main" id="{B6EBADA9-D520-3FA3-63AE-9E74CD78955F}"/>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30">
                  <a:hlinkClick r:id="rId8" action="ppaction://hlinksldjump"/>
                  <a:extLst>
                    <a:ext uri="{FF2B5EF4-FFF2-40B4-BE49-F238E27FC236}">
                      <a16:creationId xmlns:a16="http://schemas.microsoft.com/office/drawing/2014/main" id="{8F06834A-B878-48E4-F431-E61BC204224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9" action="ppaction://hlinksldjump"/>
                <a:extLst>
                  <a:ext uri="{FF2B5EF4-FFF2-40B4-BE49-F238E27FC236}">
                    <a16:creationId xmlns:a16="http://schemas.microsoft.com/office/drawing/2014/main" id="{A29C44C1-4B1C-6B28-724E-707B31AC83B4}"/>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0" action="ppaction://hlinksldjump"/>
              <a:extLst>
                <a:ext uri="{FF2B5EF4-FFF2-40B4-BE49-F238E27FC236}">
                  <a16:creationId xmlns:a16="http://schemas.microsoft.com/office/drawing/2014/main" id="{7307F0D0-9E1F-8258-FF0C-78FAE66A9EEB}"/>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57748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135124" y="807385"/>
            <a:ext cx="4965192" cy="550402"/>
          </a:xfrm>
        </p:spPr>
        <p:txBody>
          <a:bodyPr>
            <a:noAutofit/>
          </a:bodyPr>
          <a:lstStyle/>
          <a:p>
            <a:r>
              <a:rPr lang="ja-JP" altLang="en-US" sz="3600" b="1" dirty="0">
                <a:latin typeface="+mn-ea"/>
                <a:ea typeface="+mn-ea"/>
              </a:rPr>
              <a:t>校長として目指す姿</a:t>
            </a:r>
          </a:p>
        </p:txBody>
      </p:sp>
      <p:sp>
        <p:nvSpPr>
          <p:cNvPr id="4" name="正方形/長方形 3"/>
          <p:cNvSpPr/>
          <p:nvPr/>
        </p:nvSpPr>
        <p:spPr>
          <a:xfrm>
            <a:off x="173736" y="2721740"/>
            <a:ext cx="8823960" cy="2605842"/>
          </a:xfrm>
          <a:prstGeom prst="rect">
            <a:avLst/>
          </a:prstGeom>
        </p:spPr>
        <p:txBody>
          <a:bodyPr wrap="square" lIns="180000" rIns="180000">
            <a:spAutoFit/>
          </a:bodyPr>
          <a:lstStyle/>
          <a:p>
            <a:pPr marL="92073" indent="-92073" algn="just" fontAlgn="base">
              <a:lnSpc>
                <a:spcPts val="2300"/>
              </a:lnSpc>
            </a:pPr>
            <a:r>
              <a:rPr lang="ja-JP" altLang="en-US" sz="2000" b="1" dirty="0"/>
              <a:t>◆</a:t>
            </a:r>
            <a:r>
              <a:rPr lang="ja-JP" altLang="en-US" sz="2000" b="1" dirty="0">
                <a:solidFill>
                  <a:schemeClr val="accent5">
                    <a:lumMod val="75000"/>
                  </a:schemeClr>
                </a:solidFill>
              </a:rPr>
              <a:t>校長のリーダーシップ</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学校改革を進め、学校の教育力を向上させるためには、校長がリーダーシップを発揮し、児童生徒や地域の実態を踏まえ、学校のビジョンを示し、教職員や地域住民、保護者等と意識や取組の方向性を共有し、チームとして取り組むことが重要</a:t>
            </a:r>
            <a:r>
              <a:rPr lang="ja-JP" altLang="en-US" sz="2000" dirty="0"/>
              <a:t> </a:t>
            </a:r>
          </a:p>
          <a:p>
            <a:pPr algn="just" fontAlgn="base">
              <a:lnSpc>
                <a:spcPts val="700"/>
              </a:lnSpc>
            </a:pPr>
            <a:r>
              <a:rPr lang="ja-JP" altLang="en-US" sz="2000" dirty="0"/>
              <a:t> </a:t>
            </a:r>
          </a:p>
          <a:p>
            <a:pPr marL="92073" indent="-92073" algn="just" fontAlgn="base">
              <a:lnSpc>
                <a:spcPts val="2300"/>
              </a:lnSpc>
            </a:pPr>
            <a:r>
              <a:rPr lang="ja-JP" altLang="en-US" sz="2000" dirty="0"/>
              <a:t>◆</a:t>
            </a:r>
            <a:r>
              <a:rPr lang="ja-JP" altLang="en-US" sz="2000" b="1" dirty="0">
                <a:solidFill>
                  <a:schemeClr val="accent5">
                    <a:lumMod val="75000"/>
                  </a:schemeClr>
                </a:solidFill>
              </a:rPr>
              <a:t>信頼される学校経営のために</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地域に開かれ信頼される学校を実現するため、保護者や地域住民の意見や要望を学校経営に反映させ、マネジメントを発揮して、家庭や地域社会と連携・協働することが重要</a:t>
            </a: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3" indent="-92073"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173736" y="5543541"/>
            <a:ext cx="8823960" cy="11171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校長は、山梨県教育振興基本計画を踏まえ、家庭や地域社会と連携・協働して学校経営を行い、児童生徒や保護者、地域住民、教職員から信頼・尊敬を得ることが求められます。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11</a:t>
            </a:fld>
            <a:endParaRPr kumimoji="1" lang="ja-JP" altLang="en-US"/>
          </a:p>
        </p:txBody>
      </p:sp>
      <p:sp>
        <p:nvSpPr>
          <p:cNvPr id="20" name="正方形/長方形 19"/>
          <p:cNvSpPr/>
          <p:nvPr/>
        </p:nvSpPr>
        <p:spPr>
          <a:xfrm>
            <a:off x="173736" y="1370164"/>
            <a:ext cx="8823960" cy="403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校長として目指す姿</a:t>
            </a:r>
          </a:p>
        </p:txBody>
      </p:sp>
      <p:sp>
        <p:nvSpPr>
          <p:cNvPr id="21" name="正方形/長方形 20"/>
          <p:cNvSpPr/>
          <p:nvPr/>
        </p:nvSpPr>
        <p:spPr>
          <a:xfrm>
            <a:off x="173736" y="1761935"/>
            <a:ext cx="8823960" cy="90489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　リーダーシップやマネジメント力を発揮し、信頼される学校経営を行う校長</a:t>
            </a:r>
            <a:endParaRPr kumimoji="1" lang="ja-JP" altLang="en-US" sz="2400" b="1" dirty="0"/>
          </a:p>
        </p:txBody>
      </p:sp>
      <p:sp>
        <p:nvSpPr>
          <p:cNvPr id="22" name="テキスト ボックス 21"/>
          <p:cNvSpPr txBox="1"/>
          <p:nvPr/>
        </p:nvSpPr>
        <p:spPr>
          <a:xfrm>
            <a:off x="-89916" y="5201765"/>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5" name="グループ化 4">
            <a:extLst>
              <a:ext uri="{FF2B5EF4-FFF2-40B4-BE49-F238E27FC236}">
                <a16:creationId xmlns:a16="http://schemas.microsoft.com/office/drawing/2014/main" id="{084ECA4F-3FD1-C311-F38A-0B5C296DF0BD}"/>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C149F167-5CDB-915C-12DC-2B5139533F18}"/>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22E1A657-EB98-2837-7955-B9F3B62CF26F}"/>
                  </a:ext>
                </a:extLst>
              </p:cNvPr>
              <p:cNvGrpSpPr/>
              <p:nvPr/>
            </p:nvGrpSpPr>
            <p:grpSpPr>
              <a:xfrm>
                <a:off x="150483" y="75115"/>
                <a:ext cx="6953733" cy="402824"/>
                <a:chOff x="9330690" y="4935897"/>
                <a:chExt cx="6953733" cy="402824"/>
              </a:xfrm>
            </p:grpSpPr>
            <p:sp>
              <p:nvSpPr>
                <p:cNvPr id="10" name="額縁 24">
                  <a:hlinkClick r:id="" action="ppaction://hlinkshowjump?jump=firstslide"/>
                  <a:extLst>
                    <a:ext uri="{FF2B5EF4-FFF2-40B4-BE49-F238E27FC236}">
                      <a16:creationId xmlns:a16="http://schemas.microsoft.com/office/drawing/2014/main" id="{DA650700-B3A7-CD80-B1CE-E954B8CD6B1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2" action="ppaction://hlinksldjump"/>
                  <a:extLst>
                    <a:ext uri="{FF2B5EF4-FFF2-40B4-BE49-F238E27FC236}">
                      <a16:creationId xmlns:a16="http://schemas.microsoft.com/office/drawing/2014/main" id="{09C332A9-69B7-7BE0-C2AE-1E94AE1A9CE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3" action="ppaction://hlinksldjump"/>
                  <a:extLst>
                    <a:ext uri="{FF2B5EF4-FFF2-40B4-BE49-F238E27FC236}">
                      <a16:creationId xmlns:a16="http://schemas.microsoft.com/office/drawing/2014/main" id="{CE445D4F-08C6-5CF9-CF73-290CD3AE953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4" action="ppaction://hlinksldjump"/>
                  <a:extLst>
                    <a:ext uri="{FF2B5EF4-FFF2-40B4-BE49-F238E27FC236}">
                      <a16:creationId xmlns:a16="http://schemas.microsoft.com/office/drawing/2014/main" id="{13BE05D2-9904-AEFA-54A2-548ED95EAB6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28">
                  <a:hlinkClick r:id="rId5" action="ppaction://hlinksldjump"/>
                  <a:extLst>
                    <a:ext uri="{FF2B5EF4-FFF2-40B4-BE49-F238E27FC236}">
                      <a16:creationId xmlns:a16="http://schemas.microsoft.com/office/drawing/2014/main" id="{E7310A65-5C10-A30A-B040-47DDADEA9CD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29">
                  <a:hlinkClick r:id="rId6"/>
                  <a:extLst>
                    <a:ext uri="{FF2B5EF4-FFF2-40B4-BE49-F238E27FC236}">
                      <a16:creationId xmlns:a16="http://schemas.microsoft.com/office/drawing/2014/main" id="{4F227252-22AE-7FE8-62B9-3D05BA8CABC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8" name="額縁 30">
                  <a:hlinkClick r:id="rId7" action="ppaction://hlinksldjump"/>
                  <a:extLst>
                    <a:ext uri="{FF2B5EF4-FFF2-40B4-BE49-F238E27FC236}">
                      <a16:creationId xmlns:a16="http://schemas.microsoft.com/office/drawing/2014/main" id="{446FF836-76B5-7F3B-530E-D34B029B458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8" action="ppaction://hlinksldjump"/>
                <a:extLst>
                  <a:ext uri="{FF2B5EF4-FFF2-40B4-BE49-F238E27FC236}">
                    <a16:creationId xmlns:a16="http://schemas.microsoft.com/office/drawing/2014/main" id="{DFA546FC-7CEC-4015-98F9-0B4FE15FEAB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9" action="ppaction://hlinksldjump"/>
              <a:extLst>
                <a:ext uri="{FF2B5EF4-FFF2-40B4-BE49-F238E27FC236}">
                  <a16:creationId xmlns:a16="http://schemas.microsoft.com/office/drawing/2014/main" id="{F0B48BB4-68D9-7670-D0B0-39C280EAA166}"/>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299199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99073" y="760555"/>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3" name="正方形/長方形 2">
            <a:hlinkClick r:id="rId2" action="ppaction://hlinksldjump"/>
          </p:cNvPr>
          <p:cNvSpPr/>
          <p:nvPr/>
        </p:nvSpPr>
        <p:spPr>
          <a:xfrm>
            <a:off x="2491740" y="3305776"/>
            <a:ext cx="2072640" cy="52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12</a:t>
            </a:fld>
            <a:endParaRPr kumimoji="1" lang="ja-JP" altLang="en-US"/>
          </a:p>
        </p:txBody>
      </p:sp>
      <p:graphicFrame>
        <p:nvGraphicFramePr>
          <p:cNvPr id="8" name="表 7"/>
          <p:cNvGraphicFramePr>
            <a:graphicFrameLocks noGrp="1"/>
          </p:cNvGraphicFramePr>
          <p:nvPr/>
        </p:nvGraphicFramePr>
        <p:xfrm>
          <a:off x="158289" y="1539571"/>
          <a:ext cx="8808720" cy="5184204"/>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558175">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505532">
                <a:tc>
                  <a:txBody>
                    <a:bodyPr/>
                    <a:lstStyle/>
                    <a:p>
                      <a:pPr algn="ctr"/>
                      <a:r>
                        <a:rPr kumimoji="1" lang="ja-JP" altLang="en-US" sz="2400" b="1" dirty="0">
                          <a:solidFill>
                            <a:schemeClr val="tx1"/>
                          </a:solidFill>
                        </a:rPr>
                        <a:t>マネジメント力</a:t>
                      </a:r>
                    </a:p>
                  </a:txBody>
                  <a:tcPr anchor="ctr">
                    <a:solidFill>
                      <a:schemeClr val="accent6">
                        <a:lumMod val="40000"/>
                        <a:lumOff val="60000"/>
                      </a:schemeClr>
                    </a:solidFill>
                  </a:tcPr>
                </a:tc>
                <a:extLst>
                  <a:ext uri="{0D108BD9-81ED-4DB2-BD59-A6C34878D82A}">
                    <a16:rowId xmlns:a16="http://schemas.microsoft.com/office/drawing/2014/main" val="2840069995"/>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r h="1727951">
                <a:tc>
                  <a:txBody>
                    <a:bodyPr/>
                    <a:lstStyle/>
                    <a:p>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dirty="0"/>
                    </a:p>
                  </a:txBody>
                  <a:tcPr anchor="ctr">
                    <a:solidFill>
                      <a:srgbClr val="FFFFAB"/>
                    </a:solidFill>
                  </a:tcPr>
                </a:tc>
                <a:extLst>
                  <a:ext uri="{0D108BD9-81ED-4DB2-BD59-A6C34878D82A}">
                    <a16:rowId xmlns:a16="http://schemas.microsoft.com/office/drawing/2014/main" val="3455181300"/>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933159743"/>
                  </a:ext>
                </a:extLst>
              </a:tr>
            </a:tbl>
          </a:graphicData>
        </a:graphic>
      </p:graphicFrame>
      <p:sp>
        <p:nvSpPr>
          <p:cNvPr id="21" name="テキスト ボックス 20">
            <a:hlinkClick r:id="rId2" action="ppaction://hlinksldjump"/>
          </p:cNvPr>
          <p:cNvSpPr txBox="1"/>
          <p:nvPr/>
        </p:nvSpPr>
        <p:spPr>
          <a:xfrm>
            <a:off x="206481" y="2550771"/>
            <a:ext cx="8712336" cy="1161132"/>
          </a:xfrm>
          <a:prstGeom prst="rect">
            <a:avLst/>
          </a:prstGeom>
          <a:noFill/>
        </p:spPr>
        <p:txBody>
          <a:bodyPr wrap="square" rtlCol="0">
            <a:spAutoFit/>
          </a:bodyPr>
          <a:lstStyle/>
          <a:p>
            <a:endParaRPr kumimoji="1" lang="ja-JP" altLang="en-US" dirty="0"/>
          </a:p>
        </p:txBody>
      </p:sp>
      <p:sp>
        <p:nvSpPr>
          <p:cNvPr id="22" name="テキスト ボックス 21">
            <a:hlinkClick r:id="rId3" action="ppaction://hlinksldjump"/>
          </p:cNvPr>
          <p:cNvSpPr txBox="1"/>
          <p:nvPr/>
        </p:nvSpPr>
        <p:spPr>
          <a:xfrm>
            <a:off x="206481" y="3711903"/>
            <a:ext cx="8712336" cy="1676082"/>
          </a:xfrm>
          <a:prstGeom prst="rect">
            <a:avLst/>
          </a:prstGeom>
          <a:noFill/>
        </p:spPr>
        <p:txBody>
          <a:bodyPr wrap="square" rtlCol="0">
            <a:spAutoFit/>
          </a:bodyPr>
          <a:lstStyle/>
          <a:p>
            <a:endParaRPr kumimoji="1" lang="ja-JP" altLang="en-US" dirty="0"/>
          </a:p>
        </p:txBody>
      </p:sp>
      <p:sp>
        <p:nvSpPr>
          <p:cNvPr id="23" name="テキスト ボックス 22">
            <a:hlinkClick r:id="rId4" action="ppaction://hlinksldjump"/>
          </p:cNvPr>
          <p:cNvSpPr txBox="1"/>
          <p:nvPr/>
        </p:nvSpPr>
        <p:spPr>
          <a:xfrm>
            <a:off x="158289" y="5454982"/>
            <a:ext cx="8712336" cy="1161132"/>
          </a:xfrm>
          <a:prstGeom prst="rect">
            <a:avLst/>
          </a:prstGeom>
          <a:noFill/>
        </p:spPr>
        <p:txBody>
          <a:bodyPr wrap="square" rtlCol="0">
            <a:spAutoFit/>
          </a:bodyPr>
          <a:lstStyle/>
          <a:p>
            <a:endParaRPr kumimoji="1" lang="ja-JP" altLang="en-US"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168" y="3450395"/>
            <a:ext cx="389021" cy="389021"/>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3892" y="4704098"/>
            <a:ext cx="389021" cy="389021"/>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3904" y="6401751"/>
            <a:ext cx="389021" cy="389021"/>
          </a:xfrm>
          <a:prstGeom prst="rect">
            <a:avLst/>
          </a:prstGeom>
        </p:spPr>
      </p:pic>
      <p:grpSp>
        <p:nvGrpSpPr>
          <p:cNvPr id="4" name="グループ化 3">
            <a:extLst>
              <a:ext uri="{FF2B5EF4-FFF2-40B4-BE49-F238E27FC236}">
                <a16:creationId xmlns:a16="http://schemas.microsoft.com/office/drawing/2014/main" id="{42DCF12B-6667-D18E-6734-3075030C1079}"/>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9939154E-4A90-BB08-04DA-66A0DE36016E}"/>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D51D6306-A95B-9360-87B5-2861604B2A99}"/>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16F3D80E-06FA-0CC7-3C40-C11E6BA2D39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6" action="ppaction://hlinksldjump"/>
                  <a:extLst>
                    <a:ext uri="{FF2B5EF4-FFF2-40B4-BE49-F238E27FC236}">
                      <a16:creationId xmlns:a16="http://schemas.microsoft.com/office/drawing/2014/main" id="{7746E8E9-F017-3B07-5DE7-625BEC9AB8F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7" action="ppaction://hlinksldjump"/>
                  <a:extLst>
                    <a:ext uri="{FF2B5EF4-FFF2-40B4-BE49-F238E27FC236}">
                      <a16:creationId xmlns:a16="http://schemas.microsoft.com/office/drawing/2014/main" id="{DB22F98C-A6F2-B4D5-DC05-092037F77883}"/>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8" action="ppaction://hlinksldjump"/>
                  <a:extLst>
                    <a:ext uri="{FF2B5EF4-FFF2-40B4-BE49-F238E27FC236}">
                      <a16:creationId xmlns:a16="http://schemas.microsoft.com/office/drawing/2014/main" id="{843AABB8-F09A-4D96-A71F-62418AE5D34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28">
                  <a:hlinkClick r:id="rId9" action="ppaction://hlinksldjump"/>
                  <a:extLst>
                    <a:ext uri="{FF2B5EF4-FFF2-40B4-BE49-F238E27FC236}">
                      <a16:creationId xmlns:a16="http://schemas.microsoft.com/office/drawing/2014/main" id="{1591050B-BCBE-8CB4-92E3-FA72DBF464C0}"/>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9" name="額縁 29">
                  <a:hlinkClick r:id="rId10"/>
                  <a:extLst>
                    <a:ext uri="{FF2B5EF4-FFF2-40B4-BE49-F238E27FC236}">
                      <a16:creationId xmlns:a16="http://schemas.microsoft.com/office/drawing/2014/main" id="{B8F3532D-76F2-DCB3-4BA1-CE012D7A484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0" name="額縁 30">
                  <a:hlinkClick r:id="rId11" action="ppaction://hlinksldjump"/>
                  <a:extLst>
                    <a:ext uri="{FF2B5EF4-FFF2-40B4-BE49-F238E27FC236}">
                      <a16:creationId xmlns:a16="http://schemas.microsoft.com/office/drawing/2014/main" id="{362BA00B-900F-4FB8-0C6E-FC75882A34CE}"/>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12" action="ppaction://hlinksldjump"/>
                <a:extLst>
                  <a:ext uri="{FF2B5EF4-FFF2-40B4-BE49-F238E27FC236}">
                    <a16:creationId xmlns:a16="http://schemas.microsoft.com/office/drawing/2014/main" id="{A9E4169B-E293-B924-175A-76069F359BB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3" action="ppaction://hlinksldjump"/>
              <a:extLst>
                <a:ext uri="{FF2B5EF4-FFF2-40B4-BE49-F238E27FC236}">
                  <a16:creationId xmlns:a16="http://schemas.microsoft.com/office/drawing/2014/main" id="{6A25846E-C99A-5FCB-D216-B98FC1B46CCE}"/>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1503661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21833" y="699691"/>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7" name="正方形/長方形 6"/>
          <p:cNvSpPr/>
          <p:nvPr/>
        </p:nvSpPr>
        <p:spPr>
          <a:xfrm>
            <a:off x="284388" y="3349907"/>
            <a:ext cx="8540123" cy="159274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マネジメントの強化</a:t>
            </a:r>
            <a:endParaRPr lang="en-US" altLang="ja-JP" sz="2200" b="1" dirty="0">
              <a:solidFill>
                <a:schemeClr val="accent5">
                  <a:lumMod val="75000"/>
                </a:schemeClr>
              </a:solidFill>
            </a:endParaRPr>
          </a:p>
          <a:p>
            <a:pPr marL="265106" indent="-265106" algn="just" fontAlgn="base">
              <a:lnSpc>
                <a:spcPts val="2300"/>
              </a:lnSpc>
            </a:pPr>
            <a:r>
              <a:rPr lang="ja-JP" altLang="en-US" sz="2200" dirty="0"/>
              <a:t>　　</a:t>
            </a:r>
            <a:r>
              <a:rPr lang="ja-JP" altLang="en-US" dirty="0"/>
              <a:t>校長には、従前より求められていた判断力、決断力、交渉力、危機管理等のマネジメント力に加え、学校で働く人材が多様化する中で、「チーム学校」を組織し、働きやすい職場環境を構築するとともに、教職員がそれぞれの強みを活かし、働きがいを高めていくマネジメントも必要</a:t>
            </a:r>
            <a:r>
              <a:rPr lang="ja-JP" altLang="en-US" sz="2100" dirty="0"/>
              <a:t> </a:t>
            </a:r>
          </a:p>
        </p:txBody>
      </p:sp>
      <p:sp>
        <p:nvSpPr>
          <p:cNvPr id="9" name="正方形/長方形 8"/>
          <p:cNvSpPr/>
          <p:nvPr/>
        </p:nvSpPr>
        <p:spPr>
          <a:xfrm>
            <a:off x="262874" y="5413884"/>
            <a:ext cx="8620117" cy="13075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校長には、学校内外の多様な人材を「チーム学校」として組織するとともに、学校の働き方改革を進めるなど、より一層</a:t>
            </a:r>
            <a:r>
              <a:rPr lang="ja-JP" altLang="en-US" sz="2400" b="1" dirty="0">
                <a:solidFill>
                  <a:srgbClr val="FF0000"/>
                </a:solidFill>
              </a:rPr>
              <a:t>マネジメント</a:t>
            </a:r>
            <a:r>
              <a:rPr lang="ja-JP" altLang="en-US" sz="2400" b="1" dirty="0"/>
              <a:t>による学校経営が求められます。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13</a:t>
            </a:fld>
            <a:endParaRPr kumimoji="1" lang="ja-JP" altLang="en-US"/>
          </a:p>
        </p:txBody>
      </p:sp>
      <p:graphicFrame>
        <p:nvGraphicFramePr>
          <p:cNvPr id="16" name="表 15"/>
          <p:cNvGraphicFramePr>
            <a:graphicFrameLocks noGrp="1"/>
          </p:cNvGraphicFramePr>
          <p:nvPr/>
        </p:nvGraphicFramePr>
        <p:xfrm>
          <a:off x="162289" y="1404841"/>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8" name="テキスト ボックス 17"/>
          <p:cNvSpPr txBox="1"/>
          <p:nvPr/>
        </p:nvSpPr>
        <p:spPr>
          <a:xfrm>
            <a:off x="-89916" y="504455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89916" y="3055702"/>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466" y="2467316"/>
            <a:ext cx="389021" cy="389021"/>
          </a:xfrm>
          <a:prstGeom prst="rect">
            <a:avLst/>
          </a:prstGeom>
        </p:spPr>
      </p:pic>
      <p:grpSp>
        <p:nvGrpSpPr>
          <p:cNvPr id="4" name="グループ化 3">
            <a:extLst>
              <a:ext uri="{FF2B5EF4-FFF2-40B4-BE49-F238E27FC236}">
                <a16:creationId xmlns:a16="http://schemas.microsoft.com/office/drawing/2014/main" id="{739B69E1-CDF2-4A41-6274-1BDC9AD6F756}"/>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010FE90F-7843-A99A-2998-18C17614637D}"/>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1B7ECF80-ED68-2F15-BC30-CF38E5AE9BD7}"/>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9295949E-A5F7-A9A9-8CE5-2C74C02731E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BF56ADEB-54EC-804C-DB54-C6A59F414646}"/>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E89744F3-ABE5-C67B-9156-DAB45A20DFD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5C759CF9-D185-AD59-A780-D38694D8E24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7" name="額縁 28">
                  <a:hlinkClick r:id="rId6" action="ppaction://hlinksldjump"/>
                  <a:extLst>
                    <a:ext uri="{FF2B5EF4-FFF2-40B4-BE49-F238E27FC236}">
                      <a16:creationId xmlns:a16="http://schemas.microsoft.com/office/drawing/2014/main" id="{6BD12420-A080-C36A-8045-CD4CD7F1B816}"/>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29">
                  <a:hlinkClick r:id="rId7"/>
                  <a:extLst>
                    <a:ext uri="{FF2B5EF4-FFF2-40B4-BE49-F238E27FC236}">
                      <a16:creationId xmlns:a16="http://schemas.microsoft.com/office/drawing/2014/main" id="{987CF040-B9D2-C0DA-CA00-20862EE39C0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30">
                  <a:hlinkClick r:id="rId8" action="ppaction://hlinksldjump"/>
                  <a:extLst>
                    <a:ext uri="{FF2B5EF4-FFF2-40B4-BE49-F238E27FC236}">
                      <a16:creationId xmlns:a16="http://schemas.microsoft.com/office/drawing/2014/main" id="{A12EA39F-FE3E-E490-2E5A-91AD845A788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87C491AE-C9C4-313D-9BF5-BB3D6BFB1E4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23">
              <a:hlinkClick r:id="rId10" action="ppaction://hlinksldjump"/>
              <a:extLst>
                <a:ext uri="{FF2B5EF4-FFF2-40B4-BE49-F238E27FC236}">
                  <a16:creationId xmlns:a16="http://schemas.microsoft.com/office/drawing/2014/main" id="{98281EAC-FA02-B39C-0AAD-1BB104930C58}"/>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3" name="テキスト ボックス 32">
            <a:hlinkClick r:id="rId11"/>
            <a:extLst>
              <a:ext uri="{FF2B5EF4-FFF2-40B4-BE49-F238E27FC236}">
                <a16:creationId xmlns:a16="http://schemas.microsoft.com/office/drawing/2014/main" id="{84B5754C-3EED-8E77-7801-A10DCCA8016B}"/>
              </a:ext>
            </a:extLst>
          </p:cNvPr>
          <p:cNvSpPr txBox="1"/>
          <p:nvPr/>
        </p:nvSpPr>
        <p:spPr>
          <a:xfrm>
            <a:off x="174184" y="1412018"/>
            <a:ext cx="8760529" cy="1484872"/>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939705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73905" y="716228"/>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アセスメント力</a:t>
            </a:r>
            <a:endParaRPr lang="ja-JP" altLang="en-US" sz="3600" b="1" dirty="0">
              <a:solidFill>
                <a:srgbClr val="FF0000"/>
              </a:solidFill>
              <a:latin typeface="+mn-ea"/>
              <a:ea typeface="+mn-ea"/>
            </a:endParaRPr>
          </a:p>
        </p:txBody>
      </p:sp>
      <p:sp>
        <p:nvSpPr>
          <p:cNvPr id="7" name="正方形/長方形 6"/>
          <p:cNvSpPr/>
          <p:nvPr/>
        </p:nvSpPr>
        <p:spPr>
          <a:xfrm>
            <a:off x="273570" y="3652574"/>
            <a:ext cx="8661180" cy="158248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アセスメント力の向上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latin typeface="+mj-ea"/>
              </a:rPr>
              <a:t>学校教育活動に関わる様々なデータや情報（自らの学校の強み・弱み、昨今の学校教育を取り巻く課題など）について、収集・整理・分析することで、</a:t>
            </a:r>
            <a:r>
              <a:rPr lang="ja-JP" altLang="en-US" dirty="0"/>
              <a:t>学校の置かれた状況や課題を把握し、それらを踏まえた対策等について</a:t>
            </a:r>
            <a:r>
              <a:rPr lang="ja-JP" altLang="en-US" dirty="0">
                <a:latin typeface="+mj-ea"/>
              </a:rPr>
              <a:t>教職員間や学校運営協議会等で共有していくことが重要</a:t>
            </a:r>
            <a:endParaRPr lang="ja-JP" altLang="en-US" dirty="0"/>
          </a:p>
        </p:txBody>
      </p:sp>
      <p:sp>
        <p:nvSpPr>
          <p:cNvPr id="9" name="正方形/長方形 8"/>
          <p:cNvSpPr/>
          <p:nvPr/>
        </p:nvSpPr>
        <p:spPr>
          <a:xfrm>
            <a:off x="217170" y="5654502"/>
            <a:ext cx="8744238" cy="10761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校長には、学校経営方針の策定のため、学校の状況や課題を適切に把握する学校組織の</a:t>
            </a:r>
            <a:r>
              <a:rPr lang="ja-JP" altLang="en-US" sz="2400" b="1" dirty="0">
                <a:solidFill>
                  <a:srgbClr val="FF0000"/>
                </a:solidFill>
              </a:rPr>
              <a:t>アセスメント力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14</a:t>
            </a:fld>
            <a:endParaRPr kumimoji="1" lang="ja-JP" altLang="en-US"/>
          </a:p>
        </p:txBody>
      </p:sp>
      <p:graphicFrame>
        <p:nvGraphicFramePr>
          <p:cNvPr id="18" name="表 17"/>
          <p:cNvGraphicFramePr>
            <a:graphicFrameLocks noGrp="1"/>
          </p:cNvGraphicFramePr>
          <p:nvPr/>
        </p:nvGraphicFramePr>
        <p:xfrm>
          <a:off x="184929" y="1434073"/>
          <a:ext cx="8808720" cy="16459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99060" y="528517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99060" y="323313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5652" y="2607472"/>
            <a:ext cx="389021" cy="389021"/>
          </a:xfrm>
          <a:prstGeom prst="rect">
            <a:avLst/>
          </a:prstGeom>
        </p:spPr>
      </p:pic>
      <p:grpSp>
        <p:nvGrpSpPr>
          <p:cNvPr id="4" name="グループ化 3">
            <a:extLst>
              <a:ext uri="{FF2B5EF4-FFF2-40B4-BE49-F238E27FC236}">
                <a16:creationId xmlns:a16="http://schemas.microsoft.com/office/drawing/2014/main" id="{6C7D569D-C19B-CCF4-A60B-980B7AB2329F}"/>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36196397-80EC-FB6C-A6D4-CA7C7E790532}"/>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5DAC9A76-5C4D-827D-EC57-2F858E8D4404}"/>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BFB43710-36FA-3297-4E8E-998DA607A68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17EFEBD0-AFD7-94BF-BAD6-F99798C028A7}"/>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5316EB8A-D53C-EFF3-CA68-4B36C7856EA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97546CA7-A7FB-571B-7B48-9EF2A8270C0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648616F5-83A4-E3FD-BEF4-33995AE748D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29">
                  <a:hlinkClick r:id="rId7"/>
                  <a:extLst>
                    <a:ext uri="{FF2B5EF4-FFF2-40B4-BE49-F238E27FC236}">
                      <a16:creationId xmlns:a16="http://schemas.microsoft.com/office/drawing/2014/main" id="{4A5F212E-13A8-1049-3C22-31901DBAC39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30">
                  <a:hlinkClick r:id="rId8" action="ppaction://hlinksldjump"/>
                  <a:extLst>
                    <a:ext uri="{FF2B5EF4-FFF2-40B4-BE49-F238E27FC236}">
                      <a16:creationId xmlns:a16="http://schemas.microsoft.com/office/drawing/2014/main" id="{7D64DC48-E8BA-9ADE-E72A-B19D510A96A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3A0710AF-78ED-2A67-266E-36A9A201298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23">
              <a:hlinkClick r:id="rId10" action="ppaction://hlinksldjump"/>
              <a:extLst>
                <a:ext uri="{FF2B5EF4-FFF2-40B4-BE49-F238E27FC236}">
                  <a16:creationId xmlns:a16="http://schemas.microsoft.com/office/drawing/2014/main" id="{6B6B0ADE-2FBC-062A-DD33-62B4430DE985}"/>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23" name="テキスト ボックス 22">
            <a:hlinkClick r:id="rId11"/>
            <a:extLst>
              <a:ext uri="{FF2B5EF4-FFF2-40B4-BE49-F238E27FC236}">
                <a16:creationId xmlns:a16="http://schemas.microsoft.com/office/drawing/2014/main" id="{77B43AE1-8544-6886-7A43-AFEFA99FB337}"/>
              </a:ext>
            </a:extLst>
          </p:cNvPr>
          <p:cNvSpPr txBox="1"/>
          <p:nvPr/>
        </p:nvSpPr>
        <p:spPr>
          <a:xfrm>
            <a:off x="174184" y="1412017"/>
            <a:ext cx="8760566" cy="163204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1211761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55371" y="762117"/>
            <a:ext cx="7973568" cy="668448"/>
          </a:xfrm>
        </p:spPr>
        <p:txBody>
          <a:bodyPr>
            <a:normAutofit/>
          </a:bodyPr>
          <a:lstStyle/>
          <a:p>
            <a:r>
              <a:rPr lang="ja-JP" altLang="en-US" sz="2000" b="1" dirty="0">
                <a:latin typeface="+mn-ea"/>
                <a:ea typeface="+mn-ea"/>
              </a:rPr>
              <a:t>校長として必要な素養　</a:t>
            </a:r>
            <a:r>
              <a:rPr lang="ja-JP" altLang="en-US" sz="3200" b="1" spc="-100" dirty="0">
                <a:latin typeface="+mn-ea"/>
                <a:ea typeface="+mn-ea"/>
              </a:rPr>
              <a:t>ファシリテーション力</a:t>
            </a:r>
            <a:endParaRPr lang="ja-JP" altLang="en-US" sz="3200" b="1" spc="-100" dirty="0">
              <a:solidFill>
                <a:srgbClr val="FF0000"/>
              </a:solidFill>
              <a:latin typeface="+mn-ea"/>
              <a:ea typeface="+mn-ea"/>
            </a:endParaRPr>
          </a:p>
        </p:txBody>
      </p:sp>
      <p:sp>
        <p:nvSpPr>
          <p:cNvPr id="7" name="正方形/長方形 6"/>
          <p:cNvSpPr/>
          <p:nvPr/>
        </p:nvSpPr>
        <p:spPr>
          <a:xfrm>
            <a:off x="158207" y="3485794"/>
            <a:ext cx="8881872" cy="1600438"/>
          </a:xfrm>
          <a:prstGeom prst="rect">
            <a:avLst/>
          </a:prstGeom>
        </p:spPr>
        <p:txBody>
          <a:bodyPr wrap="square" lIns="180000" rIns="180000">
            <a:spAutoFit/>
          </a:bodyPr>
          <a:lstStyle/>
          <a:p>
            <a:pPr marL="92073" indent="-92073" algn="just" fontAlgn="base"/>
            <a:r>
              <a:rPr lang="ja-JP" altLang="en-US" sz="2200" b="1" dirty="0"/>
              <a:t>◆</a:t>
            </a:r>
            <a:r>
              <a:rPr lang="ja-JP" altLang="en-US" sz="2200" b="1" dirty="0">
                <a:solidFill>
                  <a:schemeClr val="accent5">
                    <a:lumMod val="75000"/>
                  </a:schemeClr>
                </a:solidFill>
              </a:rPr>
              <a:t>ファシリテーション力の向上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t>様々</a:t>
            </a:r>
            <a:r>
              <a:rPr lang="ja-JP" altLang="en-US" dirty="0">
                <a:latin typeface="+mj-ea"/>
              </a:rPr>
              <a:t>な背景、経験、専門性等をもつ教職員間のコミュニケーションを促し、相互理解を深め、成果を生み出せるように支援するとともに、学校運営協議会などの学校･家庭･地域関係者との協議を円滑に進めていくファシリテーターとしての役割が求められます。 </a:t>
            </a:r>
            <a:endParaRPr lang="ja-JP" altLang="en-US" dirty="0"/>
          </a:p>
        </p:txBody>
      </p:sp>
      <p:sp>
        <p:nvSpPr>
          <p:cNvPr id="9" name="正方形/長方形 8"/>
          <p:cNvSpPr/>
          <p:nvPr/>
        </p:nvSpPr>
        <p:spPr>
          <a:xfrm>
            <a:off x="170688" y="5313300"/>
            <a:ext cx="8772144" cy="14081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校長には、教職員や地域等の学校内外の関係者とのプラスの相互作用を促し、学校が抱える教育課題を解決に導く</a:t>
            </a:r>
            <a:r>
              <a:rPr lang="ja-JP" altLang="en-US" sz="2400" b="1" dirty="0">
                <a:solidFill>
                  <a:srgbClr val="FF0000"/>
                </a:solidFill>
              </a:rPr>
              <a:t>ファシリテーション力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15</a:t>
            </a:fld>
            <a:endParaRPr kumimoji="1" lang="ja-JP" altLang="en-US"/>
          </a:p>
        </p:txBody>
      </p:sp>
      <p:graphicFrame>
        <p:nvGraphicFramePr>
          <p:cNvPr id="16" name="表 15"/>
          <p:cNvGraphicFramePr>
            <a:graphicFrameLocks noGrp="1"/>
          </p:cNvGraphicFramePr>
          <p:nvPr/>
        </p:nvGraphicFramePr>
        <p:xfrm>
          <a:off x="150483" y="1482503"/>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7" name="テキスト ボックス 16"/>
          <p:cNvSpPr txBox="1"/>
          <p:nvPr/>
        </p:nvSpPr>
        <p:spPr>
          <a:xfrm>
            <a:off x="-99060" y="494396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99060" y="312534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428" y="2490537"/>
            <a:ext cx="389021" cy="389021"/>
          </a:xfrm>
          <a:prstGeom prst="rect">
            <a:avLst/>
          </a:prstGeom>
        </p:spPr>
      </p:pic>
      <p:grpSp>
        <p:nvGrpSpPr>
          <p:cNvPr id="4" name="グループ化 3">
            <a:extLst>
              <a:ext uri="{FF2B5EF4-FFF2-40B4-BE49-F238E27FC236}">
                <a16:creationId xmlns:a16="http://schemas.microsoft.com/office/drawing/2014/main" id="{BAC0B3AF-723D-EE3A-7779-446FB37995A4}"/>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12FC22A7-515E-9B94-0C4C-E343C7093F06}"/>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E9D1C281-16E3-9772-CD7E-F76BC32B4AD6}"/>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0C5A5830-55FF-6F49-7DF7-FF012340FB5B}"/>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59CEC23E-DD30-AA00-1E06-B026D1E7BEC2}"/>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497DD883-6A39-BBEB-FC55-CCB5BD4E537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6CF2A22E-2C73-1D2B-4756-F013EB4219F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8" name="額縁 28">
                  <a:hlinkClick r:id="rId6" action="ppaction://hlinksldjump"/>
                  <a:extLst>
                    <a:ext uri="{FF2B5EF4-FFF2-40B4-BE49-F238E27FC236}">
                      <a16:creationId xmlns:a16="http://schemas.microsoft.com/office/drawing/2014/main" id="{AEB9D06B-F462-6DDA-D0C1-2E663E2B113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29">
                  <a:hlinkClick r:id="rId7"/>
                  <a:extLst>
                    <a:ext uri="{FF2B5EF4-FFF2-40B4-BE49-F238E27FC236}">
                      <a16:creationId xmlns:a16="http://schemas.microsoft.com/office/drawing/2014/main" id="{9E9AEF48-D31A-741B-8065-797484DF0844}"/>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30">
                  <a:hlinkClick r:id="rId8" action="ppaction://hlinksldjump"/>
                  <a:extLst>
                    <a:ext uri="{FF2B5EF4-FFF2-40B4-BE49-F238E27FC236}">
                      <a16:creationId xmlns:a16="http://schemas.microsoft.com/office/drawing/2014/main" id="{27983144-2C57-F5F5-ADFB-5AB938C025E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86365971-63DD-28EE-D2BF-1F8BF12ACAD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23">
              <a:hlinkClick r:id="rId10" action="ppaction://hlinksldjump"/>
              <a:extLst>
                <a:ext uri="{FF2B5EF4-FFF2-40B4-BE49-F238E27FC236}">
                  <a16:creationId xmlns:a16="http://schemas.microsoft.com/office/drawing/2014/main" id="{DD2C6CE4-CFE3-D2F3-32A0-D10A9356367A}"/>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3" name="テキスト ボックス 32">
            <a:hlinkClick r:id="rId11"/>
            <a:extLst>
              <a:ext uri="{FF2B5EF4-FFF2-40B4-BE49-F238E27FC236}">
                <a16:creationId xmlns:a16="http://schemas.microsoft.com/office/drawing/2014/main" id="{0D6B1F1E-BCD2-C90E-5832-DBAE094BF915}"/>
              </a:ext>
            </a:extLst>
          </p:cNvPr>
          <p:cNvSpPr txBox="1"/>
          <p:nvPr/>
        </p:nvSpPr>
        <p:spPr>
          <a:xfrm>
            <a:off x="174578" y="1479396"/>
            <a:ext cx="8768254" cy="1538665"/>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2650538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60439" y="888561"/>
            <a:ext cx="835837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生徒指導（児童生徒理解）</a:t>
            </a:r>
          </a:p>
        </p:txBody>
      </p:sp>
      <p:sp>
        <p:nvSpPr>
          <p:cNvPr id="4" name="正方形/長方形 3"/>
          <p:cNvSpPr/>
          <p:nvPr/>
        </p:nvSpPr>
        <p:spPr>
          <a:xfrm>
            <a:off x="46333" y="4034383"/>
            <a:ext cx="9052560" cy="1384995"/>
          </a:xfrm>
          <a:prstGeom prst="rect">
            <a:avLst/>
          </a:prstGeom>
        </p:spPr>
        <p:txBody>
          <a:bodyPr wrap="square" lIns="180000" rIns="180000">
            <a:spAutoFit/>
          </a:bodyPr>
          <a:lstStyle/>
          <a:p>
            <a:pPr marL="182558" indent="-182558" algn="just">
              <a:lnSpc>
                <a:spcPts val="2000"/>
              </a:lnSpc>
            </a:pPr>
            <a:r>
              <a:rPr lang="ja-JP" altLang="en-US" sz="1900" dirty="0"/>
              <a:t>◆生徒指導により、</a:t>
            </a:r>
            <a:r>
              <a:rPr lang="ja-JP" altLang="ja-JP" sz="1900" dirty="0"/>
              <a:t>児童生徒が</a:t>
            </a:r>
            <a:r>
              <a:rPr lang="ja-JP" altLang="en-US" sz="1900" dirty="0"/>
              <a:t>、自らの</a:t>
            </a:r>
            <a:r>
              <a:rPr lang="ja-JP" altLang="ja-JP" sz="1900" dirty="0"/>
              <a:t>よさや可能性に気付き、引き出し、伸ばす</a:t>
            </a:r>
            <a:r>
              <a:rPr lang="ja-JP" altLang="en-US" sz="1900" dirty="0"/>
              <a:t>姿勢を身に付けることが大切</a:t>
            </a:r>
            <a:endParaRPr lang="en-US" altLang="ja-JP" sz="1900" dirty="0"/>
          </a:p>
          <a:p>
            <a:pPr marL="182558" indent="-182558" algn="just">
              <a:lnSpc>
                <a:spcPts val="900"/>
              </a:lnSpc>
            </a:pPr>
            <a:endParaRPr lang="en-US" altLang="ja-JP" sz="2300" dirty="0"/>
          </a:p>
          <a:p>
            <a:pPr marL="182558" indent="-182558" algn="just"/>
            <a:r>
              <a:rPr lang="ja-JP" altLang="en-US" sz="1900" dirty="0"/>
              <a:t>◆現在、いじめ等の問題行動への対応や不登校への支援が増加</a:t>
            </a:r>
            <a:endParaRPr lang="en-US" altLang="ja-JP" sz="1900" dirty="0"/>
          </a:p>
          <a:p>
            <a:pPr marL="182558" indent="-182558" algn="just">
              <a:lnSpc>
                <a:spcPts val="900"/>
              </a:lnSpc>
            </a:pPr>
            <a:endParaRPr lang="en-US" altLang="ja-JP" sz="2300" dirty="0"/>
          </a:p>
          <a:p>
            <a:pPr marL="182558" indent="-182558" algn="just">
              <a:lnSpc>
                <a:spcPts val="2000"/>
              </a:lnSpc>
            </a:pPr>
            <a:r>
              <a:rPr lang="ja-JP" altLang="en-US" sz="1900" dirty="0"/>
              <a:t>◆他の教職員や関係機関等との連携、個に応じた指導や集団指導による課題解決</a:t>
            </a:r>
          </a:p>
        </p:txBody>
      </p:sp>
      <p:sp>
        <p:nvSpPr>
          <p:cNvPr id="6" name="テキスト ボックス 5"/>
          <p:cNvSpPr txBox="1"/>
          <p:nvPr/>
        </p:nvSpPr>
        <p:spPr>
          <a:xfrm>
            <a:off x="-155448" y="3671817"/>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49806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867399"/>
            <a:ext cx="8947404" cy="8739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solidFill>
                  <a:schemeClr val="tx1"/>
                </a:solidFill>
              </a:rPr>
              <a:t>子供の心身の発達の過程や特徴を理解し、児童生徒に寄り添い、個々の悩みや思いを共感的に受け止めることが求められます</a:t>
            </a:r>
            <a:r>
              <a:rPr lang="ja-JP" altLang="en-US" sz="2200" b="1" dirty="0"/>
              <a:t>。</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16</a:t>
            </a:fld>
            <a:endParaRPr kumimoji="1" lang="ja-JP" altLang="en-US"/>
          </a:p>
        </p:txBody>
      </p:sp>
      <p:graphicFrame>
        <p:nvGraphicFramePr>
          <p:cNvPr id="10" name="表 9"/>
          <p:cNvGraphicFramePr>
            <a:graphicFrameLocks noGrp="1"/>
          </p:cNvGraphicFramePr>
          <p:nvPr/>
        </p:nvGraphicFramePr>
        <p:xfrm>
          <a:off x="147066" y="1521223"/>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92430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dirty="0">
                          <a:solidFill>
                            <a:schemeClr val="tx1"/>
                          </a:solidFill>
                          <a:effectLst/>
                          <a:latin typeface="+mn-ea"/>
                          <a:ea typeface="+mn-ea"/>
                        </a:rPr>
                        <a:t>日々の声かけや面談により</a:t>
                      </a:r>
                      <a:r>
                        <a:rPr kumimoji="1" lang="en-US" altLang="ja-JP" sz="2000" b="1" dirty="0">
                          <a:solidFill>
                            <a:schemeClr val="tx1"/>
                          </a:solidFill>
                          <a:effectLst/>
                          <a:latin typeface="+mn-ea"/>
                          <a:ea typeface="+mn-ea"/>
                        </a:rPr>
                        <a:t>､</a:t>
                      </a:r>
                      <a:r>
                        <a:rPr kumimoji="1" lang="ja-JP" altLang="en-US" sz="2000" b="1" dirty="0">
                          <a:solidFill>
                            <a:srgbClr val="FF0000"/>
                          </a:solidFill>
                          <a:effectLst/>
                          <a:latin typeface="+mn-ea"/>
                          <a:ea typeface="+mn-ea"/>
                        </a:rPr>
                        <a:t>児童生徒の気持ちに寄り添い</a:t>
                      </a:r>
                      <a:r>
                        <a:rPr kumimoji="1" lang="en-US" altLang="ja-JP" sz="2000" b="1" dirty="0">
                          <a:solidFill>
                            <a:srgbClr val="FF0000"/>
                          </a:solidFill>
                          <a:effectLst/>
                          <a:latin typeface="+mn-ea"/>
                          <a:ea typeface="+mn-ea"/>
                        </a:rPr>
                        <a:t>､</a:t>
                      </a:r>
                      <a:r>
                        <a:rPr kumimoji="1" lang="ja-JP" altLang="en-US" sz="2000" b="1" dirty="0">
                          <a:solidFill>
                            <a:schemeClr val="tx1"/>
                          </a:solidFill>
                          <a:effectLst/>
                          <a:latin typeface="+mn-ea"/>
                          <a:ea typeface="+mn-ea"/>
                        </a:rPr>
                        <a:t>信頼関係を構築している。</a:t>
                      </a:r>
                      <a:endParaRPr kumimoji="1" lang="ja-JP" altLang="en-US" sz="2000" b="0" dirty="0">
                        <a:effectLst/>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同僚と協働し、</a:t>
                      </a:r>
                      <a:r>
                        <a:rPr kumimoji="1" lang="ja-JP" altLang="en-US" sz="2000" b="1" spc="0" baseline="0" dirty="0">
                          <a:solidFill>
                            <a:srgbClr val="FF0000"/>
                          </a:solidFill>
                          <a:effectLst/>
                          <a:latin typeface="+mn-ea"/>
                          <a:ea typeface="+mn-ea"/>
                        </a:rPr>
                        <a:t>観察や情報収集を通じて児童生徒の理解を深め、</a:t>
                      </a:r>
                      <a:r>
                        <a:rPr kumimoji="1" lang="ja-JP" altLang="en-US" sz="2000" b="1" spc="0" baseline="0" dirty="0">
                          <a:latin typeface="+mn-ea"/>
                          <a:ea typeface="+mn-ea"/>
                        </a:rPr>
                        <a:t>課題解決に向け取り組んでいる。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児童生徒の課題を多面的に把握し、課題解決に向けて組織的な取組を推進している。</a:t>
                      </a:r>
                      <a:endParaRPr kumimoji="1" lang="en-US" altLang="ja-JP" sz="20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521222"/>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518617"/>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518617"/>
            <a:ext cx="389021" cy="389021"/>
          </a:xfrm>
          <a:prstGeom prst="rect">
            <a:avLst/>
          </a:prstGeom>
        </p:spPr>
      </p:pic>
      <p:sp>
        <p:nvSpPr>
          <p:cNvPr id="22" name="テキスト ボックス 21">
            <a:hlinkClick r:id="rId3"/>
          </p:cNvPr>
          <p:cNvSpPr txBox="1"/>
          <p:nvPr/>
        </p:nvSpPr>
        <p:spPr>
          <a:xfrm>
            <a:off x="225576" y="1536929"/>
            <a:ext cx="2767012" cy="2002663"/>
          </a:xfrm>
          <a:prstGeom prst="rect">
            <a:avLst/>
          </a:prstGeom>
          <a:noFill/>
        </p:spPr>
        <p:txBody>
          <a:bodyPr wrap="square" rtlCol="0">
            <a:spAutoFit/>
          </a:bodyPr>
          <a:lstStyle/>
          <a:p>
            <a:endParaRPr kumimoji="1" lang="ja-JP" altLang="en-US" dirty="0"/>
          </a:p>
        </p:txBody>
      </p:sp>
      <p:sp>
        <p:nvSpPr>
          <p:cNvPr id="23" name="テキスト ボックス 22">
            <a:hlinkClick r:id="rId4"/>
          </p:cNvPr>
          <p:cNvSpPr txBox="1"/>
          <p:nvPr/>
        </p:nvSpPr>
        <p:spPr>
          <a:xfrm>
            <a:off x="3149536" y="1538935"/>
            <a:ext cx="2819019" cy="2002663"/>
          </a:xfrm>
          <a:prstGeom prst="rect">
            <a:avLst/>
          </a:prstGeom>
          <a:noFill/>
        </p:spPr>
        <p:txBody>
          <a:bodyPr wrap="square" rtlCol="0">
            <a:spAutoFit/>
          </a:bodyPr>
          <a:lstStyle/>
          <a:p>
            <a:endParaRPr kumimoji="1" lang="ja-JP" altLang="en-US" dirty="0"/>
          </a:p>
        </p:txBody>
      </p:sp>
      <p:sp>
        <p:nvSpPr>
          <p:cNvPr id="24" name="テキスト ボックス 23">
            <a:hlinkClick r:id="rId5"/>
          </p:cNvPr>
          <p:cNvSpPr txBox="1"/>
          <p:nvPr/>
        </p:nvSpPr>
        <p:spPr>
          <a:xfrm>
            <a:off x="6073806" y="1547032"/>
            <a:ext cx="2825687" cy="2002663"/>
          </a:xfrm>
          <a:prstGeom prst="rect">
            <a:avLst/>
          </a:prstGeom>
          <a:noFill/>
        </p:spPr>
        <p:txBody>
          <a:bodyPr wrap="square" rtlCol="0">
            <a:spAutoFit/>
          </a:bodyPr>
          <a:lstStyle/>
          <a:p>
            <a:endParaRPr kumimoji="1" lang="ja-JP" altLang="en-US" dirty="0"/>
          </a:p>
        </p:txBody>
      </p:sp>
      <p:grpSp>
        <p:nvGrpSpPr>
          <p:cNvPr id="3" name="グループ化 2">
            <a:extLst>
              <a:ext uri="{FF2B5EF4-FFF2-40B4-BE49-F238E27FC236}">
                <a16:creationId xmlns:a16="http://schemas.microsoft.com/office/drawing/2014/main" id="{DBE4C5BF-E6AF-72DA-ACD3-9808DA2D8C61}"/>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3D0A7102-E532-03F5-34E6-C5CE1BB067C5}"/>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6D324561-5F7B-1B7F-A36C-24BB396CA496}"/>
                  </a:ext>
                </a:extLst>
              </p:cNvPr>
              <p:cNvGrpSpPr/>
              <p:nvPr/>
            </p:nvGrpSpPr>
            <p:grpSpPr>
              <a:xfrm>
                <a:off x="150483" y="75115"/>
                <a:ext cx="6953733" cy="402824"/>
                <a:chOff x="9330690" y="4935897"/>
                <a:chExt cx="6953733" cy="402824"/>
              </a:xfrm>
            </p:grpSpPr>
            <p:sp>
              <p:nvSpPr>
                <p:cNvPr id="12" name="額縁 24">
                  <a:hlinkClick r:id="" action="ppaction://hlinkshowjump?jump=firstslide"/>
                  <a:extLst>
                    <a:ext uri="{FF2B5EF4-FFF2-40B4-BE49-F238E27FC236}">
                      <a16:creationId xmlns:a16="http://schemas.microsoft.com/office/drawing/2014/main" id="{C610214B-CFCA-6A58-84CD-BE1E7939EDA2}"/>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25">
                  <a:hlinkClick r:id="rId6" action="ppaction://hlinksldjump"/>
                  <a:extLst>
                    <a:ext uri="{FF2B5EF4-FFF2-40B4-BE49-F238E27FC236}">
                      <a16:creationId xmlns:a16="http://schemas.microsoft.com/office/drawing/2014/main" id="{499FFAAD-205B-A8FF-3BB7-8CAC1035562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26">
                  <a:hlinkClick r:id="rId7" action="ppaction://hlinksldjump"/>
                  <a:extLst>
                    <a:ext uri="{FF2B5EF4-FFF2-40B4-BE49-F238E27FC236}">
                      <a16:creationId xmlns:a16="http://schemas.microsoft.com/office/drawing/2014/main" id="{FE7BAA05-EE72-6F13-6F1B-B1588D9206E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8" action="ppaction://hlinksldjump"/>
                  <a:extLst>
                    <a:ext uri="{FF2B5EF4-FFF2-40B4-BE49-F238E27FC236}">
                      <a16:creationId xmlns:a16="http://schemas.microsoft.com/office/drawing/2014/main" id="{77F8A69A-969F-8C45-CCB5-C82385AAB42E}"/>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5" name="額縁 28">
                  <a:hlinkClick r:id="rId9" action="ppaction://hlinksldjump"/>
                  <a:extLst>
                    <a:ext uri="{FF2B5EF4-FFF2-40B4-BE49-F238E27FC236}">
                      <a16:creationId xmlns:a16="http://schemas.microsoft.com/office/drawing/2014/main" id="{DB13634E-1D05-76EB-2B6C-766F9751228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6" name="額縁 29">
                  <a:hlinkClick r:id="rId10"/>
                  <a:extLst>
                    <a:ext uri="{FF2B5EF4-FFF2-40B4-BE49-F238E27FC236}">
                      <a16:creationId xmlns:a16="http://schemas.microsoft.com/office/drawing/2014/main" id="{54679470-16DA-B5C8-592C-11BB25A23BF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11" action="ppaction://hlinksldjump"/>
                  <a:extLst>
                    <a:ext uri="{FF2B5EF4-FFF2-40B4-BE49-F238E27FC236}">
                      <a16:creationId xmlns:a16="http://schemas.microsoft.com/office/drawing/2014/main" id="{727C0EC5-6FA5-010A-F257-FC7F9A7BDD0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12" action="ppaction://hlinksldjump"/>
                <a:extLst>
                  <a:ext uri="{FF2B5EF4-FFF2-40B4-BE49-F238E27FC236}">
                    <a16:creationId xmlns:a16="http://schemas.microsoft.com/office/drawing/2014/main" id="{38289F19-40EA-E122-5812-B010DA2D8FE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3" action="ppaction://hlinksldjump"/>
              <a:extLst>
                <a:ext uri="{FF2B5EF4-FFF2-40B4-BE49-F238E27FC236}">
                  <a16:creationId xmlns:a16="http://schemas.microsoft.com/office/drawing/2014/main" id="{88170ACD-6BDE-950E-B476-1DC86E4926C4}"/>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2138541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76656" y="856553"/>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生徒指導（道徳教育）</a:t>
            </a:r>
          </a:p>
        </p:txBody>
      </p:sp>
      <p:sp>
        <p:nvSpPr>
          <p:cNvPr id="6" name="テキスト ボックス 5"/>
          <p:cNvSpPr txBox="1"/>
          <p:nvPr/>
        </p:nvSpPr>
        <p:spPr>
          <a:xfrm>
            <a:off x="-155448" y="3505766"/>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自己の生き方を考え、主体的な判断の下に行動し、自立した人間として他者と共によりよく生きる基盤となる道徳性を養っていくことが求められます。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17</a:t>
            </a:fld>
            <a:endParaRPr kumimoji="1" lang="ja-JP" altLang="en-US"/>
          </a:p>
        </p:txBody>
      </p:sp>
      <p:graphicFrame>
        <p:nvGraphicFramePr>
          <p:cNvPr id="10" name="表 9"/>
          <p:cNvGraphicFramePr>
            <a:graphicFrameLocks noGrp="1"/>
          </p:cNvGraphicFramePr>
          <p:nvPr/>
        </p:nvGraphicFramePr>
        <p:xfrm>
          <a:off x="147066" y="1410865"/>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81045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児童生徒の発達段階に応じて、道徳性を高める指導を行っている。</a:t>
                      </a: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道徳性の高まりや変容を適切に見取り、同僚と共有し、指導に生かしている。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自校の教育活動全体を通じて、児童生徒の道徳性を高めるよう組織的な取組を推進している。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10864"/>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08259"/>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08259"/>
            <a:ext cx="389021" cy="389021"/>
          </a:xfrm>
          <a:prstGeom prst="rect">
            <a:avLst/>
          </a:prstGeom>
        </p:spPr>
      </p:pic>
      <p:sp>
        <p:nvSpPr>
          <p:cNvPr id="23" name="正方形/長方形 22"/>
          <p:cNvSpPr/>
          <p:nvPr/>
        </p:nvSpPr>
        <p:spPr>
          <a:xfrm>
            <a:off x="57944" y="3805740"/>
            <a:ext cx="9002204" cy="1579920"/>
          </a:xfrm>
          <a:prstGeom prst="rect">
            <a:avLst/>
          </a:prstGeom>
        </p:spPr>
        <p:txBody>
          <a:bodyPr wrap="square" lIns="180000" rIns="180000">
            <a:spAutoFit/>
          </a:bodyPr>
          <a:lstStyle/>
          <a:p>
            <a:pPr marL="182558" indent="-182558" algn="just">
              <a:lnSpc>
                <a:spcPts val="2500"/>
              </a:lnSpc>
            </a:pPr>
            <a:r>
              <a:rPr lang="ja-JP" altLang="en-US" sz="1900" dirty="0"/>
              <a:t>◆全教師による一貫性のある道徳教育を組織的に展開</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◆「考える道徳」「議論する道徳」への授業転換の必要性</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◆教科としての道徳の評価は、児童生徒が自らの成長を実感し、意欲の向上につなげていく必要がある。</a:t>
            </a:r>
          </a:p>
        </p:txBody>
      </p:sp>
      <p:grpSp>
        <p:nvGrpSpPr>
          <p:cNvPr id="3" name="グループ化 2">
            <a:extLst>
              <a:ext uri="{FF2B5EF4-FFF2-40B4-BE49-F238E27FC236}">
                <a16:creationId xmlns:a16="http://schemas.microsoft.com/office/drawing/2014/main" id="{D008621F-4345-82F9-C6B7-960BDA40B299}"/>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6007989E-FD54-7A8C-FBF3-E77C7E8D957A}"/>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F6459976-62B9-811E-5CC0-0F70ED9F4D98}"/>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A646196B-0392-B4F9-04C7-5BFD3E10EFD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868785C0-7E80-F6CE-5F18-AF72AA34FB09}"/>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DA69B1A2-21A5-C08E-9984-A4420CBE7E13}"/>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A3DF5D4A-9906-330A-9EA8-843F2D683CC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C22F7AA4-C29B-5CDD-47A9-83E1D4D39741}"/>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2" name="額縁 29">
                  <a:hlinkClick r:id="rId7"/>
                  <a:extLst>
                    <a:ext uri="{FF2B5EF4-FFF2-40B4-BE49-F238E27FC236}">
                      <a16:creationId xmlns:a16="http://schemas.microsoft.com/office/drawing/2014/main" id="{9A18722D-8A87-69F8-ED62-3235BDE6D02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2E1B9F4A-35B1-7979-5C41-08B13E362B7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9" action="ppaction://hlinksldjump"/>
                <a:extLst>
                  <a:ext uri="{FF2B5EF4-FFF2-40B4-BE49-F238E27FC236}">
                    <a16:creationId xmlns:a16="http://schemas.microsoft.com/office/drawing/2014/main" id="{6268587B-1AE3-9ABF-BAE3-011F53A920B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23">
              <a:hlinkClick r:id="rId10" action="ppaction://hlinksldjump"/>
              <a:extLst>
                <a:ext uri="{FF2B5EF4-FFF2-40B4-BE49-F238E27FC236}">
                  <a16:creationId xmlns:a16="http://schemas.microsoft.com/office/drawing/2014/main" id="{17A76E7C-7150-A997-8F64-C25EBB674B04}"/>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340B3771-B791-A7A5-F26B-25D3CDB90D5E}"/>
              </a:ext>
            </a:extLst>
          </p:cNvPr>
          <p:cNvSpPr txBox="1"/>
          <p:nvPr/>
        </p:nvSpPr>
        <p:spPr>
          <a:xfrm>
            <a:off x="248077" y="1395826"/>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1C8FA003-E995-6842-38AE-1BDB2622A581}"/>
              </a:ext>
            </a:extLst>
          </p:cNvPr>
          <p:cNvSpPr txBox="1"/>
          <p:nvPr/>
        </p:nvSpPr>
        <p:spPr>
          <a:xfrm>
            <a:off x="3136855" y="1423229"/>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81919D76-BF1D-992D-60D1-5E58E2C57A1F}"/>
              </a:ext>
            </a:extLst>
          </p:cNvPr>
          <p:cNvSpPr txBox="1"/>
          <p:nvPr/>
        </p:nvSpPr>
        <p:spPr>
          <a:xfrm>
            <a:off x="6061914" y="1404912"/>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4096401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17982" y="837320"/>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生徒指導（人権教育）</a:t>
            </a:r>
          </a:p>
        </p:txBody>
      </p:sp>
      <p:sp>
        <p:nvSpPr>
          <p:cNvPr id="4" name="正方形/長方形 3"/>
          <p:cNvSpPr/>
          <p:nvPr/>
        </p:nvSpPr>
        <p:spPr>
          <a:xfrm>
            <a:off x="85344" y="3778579"/>
            <a:ext cx="8990076" cy="1579920"/>
          </a:xfrm>
          <a:prstGeom prst="rect">
            <a:avLst/>
          </a:prstGeom>
        </p:spPr>
        <p:txBody>
          <a:bodyPr wrap="square" lIns="180000" rIns="180000">
            <a:spAutoFit/>
          </a:bodyPr>
          <a:lstStyle/>
          <a:p>
            <a:pPr marL="182558" indent="-182558" algn="just">
              <a:lnSpc>
                <a:spcPts val="2500"/>
              </a:lnSpc>
            </a:pPr>
            <a:r>
              <a:rPr lang="ja-JP" altLang="en-US" sz="1900" dirty="0"/>
              <a:t>◆人権が尊重され、安心して過ごせる場としての学校の重要性</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◆多様性の理解と尊重に対する意識の高まり</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◆各教科等との関連や、家庭・地域と連携する取組などを意識した教育課程の編成による、人権教育の更なる充実</a:t>
            </a:r>
          </a:p>
        </p:txBody>
      </p:sp>
      <p:sp>
        <p:nvSpPr>
          <p:cNvPr id="6" name="テキスト ボックス 5"/>
          <p:cNvSpPr txBox="1"/>
          <p:nvPr/>
        </p:nvSpPr>
        <p:spPr>
          <a:xfrm>
            <a:off x="-155448" y="3472518"/>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教師自身が児童生徒の人権を尊重する意識を持つとともに、子供たちが、自分の大切さとともに他の人の大切さを認め、具体的な態度や行動に表れる人権感覚を涵養していくことが求め</a:t>
            </a:r>
            <a:r>
              <a:rPr kumimoji="1" lang="ja-JP" altLang="en-US" sz="2200" b="1" dirty="0" err="1"/>
              <a:t>ら</a:t>
            </a:r>
            <a:r>
              <a:rPr kumimoji="1" lang="ja-JP" altLang="en-US" sz="2200" b="1"/>
              <a:t>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18</a:t>
            </a:fld>
            <a:endParaRPr kumimoji="1" lang="ja-JP" altLang="en-US" dirty="0"/>
          </a:p>
        </p:txBody>
      </p:sp>
      <p:graphicFrame>
        <p:nvGraphicFramePr>
          <p:cNvPr id="10" name="表 9"/>
          <p:cNvGraphicFramePr>
            <a:graphicFrameLocks noGrp="1"/>
          </p:cNvGraphicFramePr>
          <p:nvPr/>
        </p:nvGraphicFramePr>
        <p:xfrm>
          <a:off x="147066" y="137808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774266"/>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人権を尊重することの意義や必要性を認識し、児童生徒一人一人を尊重した指導を行っている。</a:t>
                      </a: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solidFill>
                            <a:srgbClr val="FF0000"/>
                          </a:solidFill>
                          <a:latin typeface="+mn-ea"/>
                          <a:ea typeface="+mn-ea"/>
                        </a:rPr>
                        <a:t>　多様性を受容</a:t>
                      </a:r>
                      <a:r>
                        <a:rPr kumimoji="1" lang="ja-JP" altLang="en-US" sz="2000" b="1" spc="0" baseline="0" dirty="0">
                          <a:latin typeface="+mn-ea"/>
                          <a:ea typeface="+mn-ea"/>
                        </a:rPr>
                        <a:t>し、豊かな人間関係を築くための人権教育を同僚と協働し推進している。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人権が尊重された学校づくりをするために、家庭・地域と協働しながら組織的な取組を推進している。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378083"/>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37547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375478"/>
            <a:ext cx="389021" cy="389021"/>
          </a:xfrm>
          <a:prstGeom prst="rect">
            <a:avLst/>
          </a:prstGeom>
        </p:spPr>
      </p:pic>
      <p:grpSp>
        <p:nvGrpSpPr>
          <p:cNvPr id="3" name="グループ化 2">
            <a:extLst>
              <a:ext uri="{FF2B5EF4-FFF2-40B4-BE49-F238E27FC236}">
                <a16:creationId xmlns:a16="http://schemas.microsoft.com/office/drawing/2014/main" id="{1D59CDD3-5E63-945E-7728-2B2026687E5C}"/>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8BD15C10-FE6B-E689-6A49-6D452E54DEB0}"/>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E1D2C21B-34CC-8423-FF47-019B572FB988}"/>
                  </a:ext>
                </a:extLst>
              </p:cNvPr>
              <p:cNvGrpSpPr/>
              <p:nvPr/>
            </p:nvGrpSpPr>
            <p:grpSpPr>
              <a:xfrm>
                <a:off x="150483" y="75115"/>
                <a:ext cx="6953733" cy="402824"/>
                <a:chOff x="9330690" y="4935897"/>
                <a:chExt cx="6953733" cy="402824"/>
              </a:xfrm>
            </p:grpSpPr>
            <p:sp>
              <p:nvSpPr>
                <p:cNvPr id="12" name="額縁 24">
                  <a:hlinkClick r:id="" action="ppaction://hlinkshowjump?jump=firstslide"/>
                  <a:extLst>
                    <a:ext uri="{FF2B5EF4-FFF2-40B4-BE49-F238E27FC236}">
                      <a16:creationId xmlns:a16="http://schemas.microsoft.com/office/drawing/2014/main" id="{8D69E610-BB03-B725-BA27-CF597F66609D}"/>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25">
                  <a:hlinkClick r:id="rId3" action="ppaction://hlinksldjump"/>
                  <a:extLst>
                    <a:ext uri="{FF2B5EF4-FFF2-40B4-BE49-F238E27FC236}">
                      <a16:creationId xmlns:a16="http://schemas.microsoft.com/office/drawing/2014/main" id="{10D27B36-BE81-0C9B-74DA-455E18C9874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26">
                  <a:hlinkClick r:id="rId4" action="ppaction://hlinksldjump"/>
                  <a:extLst>
                    <a:ext uri="{FF2B5EF4-FFF2-40B4-BE49-F238E27FC236}">
                      <a16:creationId xmlns:a16="http://schemas.microsoft.com/office/drawing/2014/main" id="{FF440E32-CD35-6B7D-2268-6ACD95B6A7A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5" action="ppaction://hlinksldjump"/>
                  <a:extLst>
                    <a:ext uri="{FF2B5EF4-FFF2-40B4-BE49-F238E27FC236}">
                      <a16:creationId xmlns:a16="http://schemas.microsoft.com/office/drawing/2014/main" id="{ACD4045C-EF80-4EBB-FA4C-A22B42DD79C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2" name="額縁 28">
                  <a:hlinkClick r:id="rId6" action="ppaction://hlinksldjump"/>
                  <a:extLst>
                    <a:ext uri="{FF2B5EF4-FFF2-40B4-BE49-F238E27FC236}">
                      <a16:creationId xmlns:a16="http://schemas.microsoft.com/office/drawing/2014/main" id="{53C2FDE8-F739-AB3E-6527-2A5E44139800}"/>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3" name="額縁 29">
                  <a:hlinkClick r:id="rId7"/>
                  <a:extLst>
                    <a:ext uri="{FF2B5EF4-FFF2-40B4-BE49-F238E27FC236}">
                      <a16:creationId xmlns:a16="http://schemas.microsoft.com/office/drawing/2014/main" id="{4A90343C-1947-2162-4A6A-269B3EE6E9CB}"/>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E4F17BAF-B9E4-14EB-4C83-C6E0D0571875}"/>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9" action="ppaction://hlinksldjump"/>
                <a:extLst>
                  <a:ext uri="{FF2B5EF4-FFF2-40B4-BE49-F238E27FC236}">
                    <a16:creationId xmlns:a16="http://schemas.microsoft.com/office/drawing/2014/main" id="{D0509D48-CC35-3A1F-D9D7-9799A2A77536}"/>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0" action="ppaction://hlinksldjump"/>
              <a:extLst>
                <a:ext uri="{FF2B5EF4-FFF2-40B4-BE49-F238E27FC236}">
                  <a16:creationId xmlns:a16="http://schemas.microsoft.com/office/drawing/2014/main" id="{7FB0FFED-1692-8829-92DA-543B366C103F}"/>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1FD1913C-29BF-15A0-F6F0-981F59A40FE1}"/>
              </a:ext>
            </a:extLst>
          </p:cNvPr>
          <p:cNvSpPr txBox="1"/>
          <p:nvPr/>
        </p:nvSpPr>
        <p:spPr>
          <a:xfrm>
            <a:off x="248077" y="1354191"/>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FF1A6DC2-D33A-3BA3-81EB-1B13FFC3BEEC}"/>
              </a:ext>
            </a:extLst>
          </p:cNvPr>
          <p:cNvSpPr txBox="1"/>
          <p:nvPr/>
        </p:nvSpPr>
        <p:spPr>
          <a:xfrm>
            <a:off x="3168416" y="1375478"/>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4760AA08-BD83-17E2-660D-67436DD796B3}"/>
              </a:ext>
            </a:extLst>
          </p:cNvPr>
          <p:cNvSpPr txBox="1"/>
          <p:nvPr/>
        </p:nvSpPr>
        <p:spPr>
          <a:xfrm>
            <a:off x="6066387" y="1387043"/>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3096081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12648" y="863769"/>
            <a:ext cx="835837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生徒指導（特別支援教育）</a:t>
            </a:r>
          </a:p>
        </p:txBody>
      </p:sp>
      <p:sp>
        <p:nvSpPr>
          <p:cNvPr id="4" name="正方形/長方形 3"/>
          <p:cNvSpPr/>
          <p:nvPr/>
        </p:nvSpPr>
        <p:spPr>
          <a:xfrm>
            <a:off x="85344" y="3865532"/>
            <a:ext cx="9058655" cy="1492716"/>
          </a:xfrm>
          <a:prstGeom prst="rect">
            <a:avLst/>
          </a:prstGeom>
        </p:spPr>
        <p:txBody>
          <a:bodyPr wrap="square" lIns="180000" rIns="180000">
            <a:spAutoFit/>
          </a:bodyPr>
          <a:lstStyle/>
          <a:p>
            <a:pPr marL="182558" indent="-182558" algn="just"/>
            <a:r>
              <a:rPr lang="ja-JP" altLang="en-US" sz="1900" dirty="0"/>
              <a:t>◆通級による指導、特別支援学級、特別支援学校の在籍者数の増加に伴う、特別支援教育の専門性向上による適切な支援の重要性の高まり</a:t>
            </a:r>
            <a:endParaRPr lang="en-US" altLang="ja-JP" sz="1900" dirty="0"/>
          </a:p>
          <a:p>
            <a:pPr marL="182558" indent="-182558" algn="just">
              <a:lnSpc>
                <a:spcPts val="900"/>
              </a:lnSpc>
            </a:pPr>
            <a:endParaRPr lang="en-US" altLang="ja-JP" sz="2300" dirty="0"/>
          </a:p>
          <a:p>
            <a:pPr marL="182558" indent="-182558" algn="just"/>
            <a:r>
              <a:rPr lang="ja-JP" altLang="en-US" sz="1900" dirty="0"/>
              <a:t>◆発達障害等の特性等を踏まえた学級経営・授業づくりの研鑽を図る必要性</a:t>
            </a:r>
            <a:endParaRPr lang="en-US" altLang="ja-JP" sz="1900" dirty="0"/>
          </a:p>
          <a:p>
            <a:pPr marL="182558" indent="-182558" algn="just">
              <a:lnSpc>
                <a:spcPts val="900"/>
              </a:lnSpc>
            </a:pPr>
            <a:endParaRPr lang="en-US" altLang="ja-JP" sz="2300" dirty="0"/>
          </a:p>
          <a:p>
            <a:pPr marL="182558" indent="-182558" algn="just"/>
            <a:r>
              <a:rPr lang="ja-JP" altLang="en-US" sz="1900" dirty="0"/>
              <a:t>◆関係機関との連携強化により、切れ目のない支援の充実を図ることが重要</a:t>
            </a:r>
          </a:p>
        </p:txBody>
      </p:sp>
      <p:sp>
        <p:nvSpPr>
          <p:cNvPr id="6" name="テキスト ボックス 5"/>
          <p:cNvSpPr txBox="1"/>
          <p:nvPr/>
        </p:nvSpPr>
        <p:spPr>
          <a:xfrm>
            <a:off x="-155448" y="3561170"/>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47385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852861"/>
            <a:ext cx="8947404" cy="88852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特別な支援を受ける子供の数が増加する中で、</a:t>
            </a:r>
            <a:r>
              <a:rPr lang="ja-JP" altLang="en-US" sz="2200" b="1" dirty="0">
                <a:solidFill>
                  <a:srgbClr val="FF0000"/>
                </a:solidFill>
              </a:rPr>
              <a:t>特別支援教育をさらに進展</a:t>
            </a:r>
            <a:r>
              <a:rPr lang="ja-JP" altLang="en-US" sz="2200" b="1" dirty="0"/>
              <a:t>させていくことが求められます。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19</a:t>
            </a:fld>
            <a:endParaRPr kumimoji="1" lang="ja-JP" altLang="en-US" dirty="0"/>
          </a:p>
        </p:txBody>
      </p:sp>
      <p:graphicFrame>
        <p:nvGraphicFramePr>
          <p:cNvPr id="10" name="表 9"/>
          <p:cNvGraphicFramePr>
            <a:graphicFrameLocks noGrp="1"/>
          </p:cNvGraphicFramePr>
          <p:nvPr/>
        </p:nvGraphicFramePr>
        <p:xfrm>
          <a:off x="147066" y="1442672"/>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838453"/>
          <a:ext cx="8823960" cy="1615440"/>
        </p:xfrm>
        <a:graphic>
          <a:graphicData uri="http://schemas.openxmlformats.org/drawingml/2006/table">
            <a:tbl>
              <a:tblPr firstRow="1" bandRow="1">
                <a:tableStyleId>{5940675A-B579-460E-94D1-54222C63F5DA}</a:tableStyleId>
              </a:tblPr>
              <a:tblGrid>
                <a:gridCol w="2947360">
                  <a:extLst>
                    <a:ext uri="{9D8B030D-6E8A-4147-A177-3AD203B41FA5}">
                      <a16:colId xmlns:a16="http://schemas.microsoft.com/office/drawing/2014/main" val="3105154385"/>
                    </a:ext>
                  </a:extLst>
                </a:gridCol>
                <a:gridCol w="293528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dirty="0">
                          <a:solidFill>
                            <a:schemeClr val="tx1"/>
                          </a:solidFill>
                          <a:effectLst/>
                          <a:latin typeface="+mn-ea"/>
                          <a:ea typeface="+mn-ea"/>
                        </a:rPr>
                        <a:t>児童生徒の実態を把握し、</a:t>
                      </a:r>
                      <a:r>
                        <a:rPr kumimoji="1" lang="ja-JP" altLang="en-US" sz="2000" b="1" dirty="0">
                          <a:solidFill>
                            <a:srgbClr val="FF0000"/>
                          </a:solidFill>
                          <a:effectLst/>
                          <a:latin typeface="+mn-ea"/>
                          <a:ea typeface="+mn-ea"/>
                        </a:rPr>
                        <a:t>合理的配慮</a:t>
                      </a:r>
                      <a:r>
                        <a:rPr kumimoji="1" lang="ja-JP" altLang="en-US" sz="2000" b="1" dirty="0">
                          <a:solidFill>
                            <a:schemeClr val="tx1"/>
                          </a:solidFill>
                          <a:effectLst/>
                          <a:latin typeface="+mn-ea"/>
                          <a:ea typeface="+mn-ea"/>
                        </a:rPr>
                        <a:t>や教育的ニーズに応じた適切な指導を実践している。</a:t>
                      </a:r>
                      <a:endParaRPr kumimoji="1" lang="ja-JP" altLang="en-US" sz="2000" b="1" dirty="0">
                        <a:solidFill>
                          <a:schemeClr val="tx1"/>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effectLst/>
                        </a:rPr>
                        <a:t>　特別支援教育の専門性高め、同僚と協働し効果的な指導を行っている。</a:t>
                      </a:r>
                      <a:endParaRPr kumimoji="1" lang="en-US" altLang="ja-JP" sz="2000" b="1"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1" dirty="0">
                        <a:effectLst>
                          <a:outerShdw blurRad="38100" dist="38100" dir="2700000" algn="tl">
                            <a:srgbClr val="000000">
                              <a:alpha val="43137"/>
                            </a:srgbClr>
                          </a:outerShdw>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rPr>
                        <a:t>　医療や福祉等の関係機関との連携・協働</a:t>
                      </a:r>
                      <a:r>
                        <a:rPr kumimoji="1" lang="ja-JP" altLang="en-US" sz="2000" b="1" dirty="0">
                          <a:solidFill>
                            <a:schemeClr val="tx1"/>
                          </a:solidFill>
                          <a:effectLst/>
                        </a:rPr>
                        <a:t>を推進し、組織的な校内支援体制の充実を図っている。</a:t>
                      </a:r>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42671"/>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40066"/>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40066"/>
            <a:ext cx="389021" cy="389021"/>
          </a:xfrm>
          <a:prstGeom prst="rect">
            <a:avLst/>
          </a:prstGeom>
        </p:spPr>
      </p:pic>
      <p:grpSp>
        <p:nvGrpSpPr>
          <p:cNvPr id="3" name="グループ化 2">
            <a:extLst>
              <a:ext uri="{FF2B5EF4-FFF2-40B4-BE49-F238E27FC236}">
                <a16:creationId xmlns:a16="http://schemas.microsoft.com/office/drawing/2014/main" id="{94170F37-C337-7055-53A1-2E339B9DF6EA}"/>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26CF7770-25B6-5961-2DAE-FF96BB4C3CA3}"/>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B7BD3023-7CDF-B949-BADB-D5B1CA1026DC}"/>
                  </a:ext>
                </a:extLst>
              </p:cNvPr>
              <p:cNvGrpSpPr/>
              <p:nvPr/>
            </p:nvGrpSpPr>
            <p:grpSpPr>
              <a:xfrm>
                <a:off x="150483" y="75115"/>
                <a:ext cx="6953733" cy="402824"/>
                <a:chOff x="9330690" y="4935897"/>
                <a:chExt cx="6953733" cy="402824"/>
              </a:xfrm>
            </p:grpSpPr>
            <p:sp>
              <p:nvSpPr>
                <p:cNvPr id="12" name="額縁 24">
                  <a:hlinkClick r:id="" action="ppaction://hlinkshowjump?jump=firstslide"/>
                  <a:extLst>
                    <a:ext uri="{FF2B5EF4-FFF2-40B4-BE49-F238E27FC236}">
                      <a16:creationId xmlns:a16="http://schemas.microsoft.com/office/drawing/2014/main" id="{F5DAE7FB-0E80-3640-E4E7-CD4D2610D72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25">
                  <a:hlinkClick r:id="rId3" action="ppaction://hlinksldjump"/>
                  <a:extLst>
                    <a:ext uri="{FF2B5EF4-FFF2-40B4-BE49-F238E27FC236}">
                      <a16:creationId xmlns:a16="http://schemas.microsoft.com/office/drawing/2014/main" id="{96F50174-451B-9D24-3F61-B588CD743132}"/>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26">
                  <a:hlinkClick r:id="rId4" action="ppaction://hlinksldjump"/>
                  <a:extLst>
                    <a:ext uri="{FF2B5EF4-FFF2-40B4-BE49-F238E27FC236}">
                      <a16:creationId xmlns:a16="http://schemas.microsoft.com/office/drawing/2014/main" id="{1CCCA74E-02C2-EC6E-42D6-0F65A0F2BB4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5" action="ppaction://hlinksldjump"/>
                  <a:extLst>
                    <a:ext uri="{FF2B5EF4-FFF2-40B4-BE49-F238E27FC236}">
                      <a16:creationId xmlns:a16="http://schemas.microsoft.com/office/drawing/2014/main" id="{16DC8EBD-533E-6EE8-8015-AB9DC69DE5B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5" name="額縁 28">
                  <a:hlinkClick r:id="rId6" action="ppaction://hlinksldjump"/>
                  <a:extLst>
                    <a:ext uri="{FF2B5EF4-FFF2-40B4-BE49-F238E27FC236}">
                      <a16:creationId xmlns:a16="http://schemas.microsoft.com/office/drawing/2014/main" id="{7EA883E6-02B6-AC48-9C14-A1FD288CCB17}"/>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6" name="額縁 29">
                  <a:hlinkClick r:id="rId7"/>
                  <a:extLst>
                    <a:ext uri="{FF2B5EF4-FFF2-40B4-BE49-F238E27FC236}">
                      <a16:creationId xmlns:a16="http://schemas.microsoft.com/office/drawing/2014/main" id="{E6CE083A-1071-1B5C-57A2-AFC3360B1DFB}"/>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985147F2-4196-6CC4-8A42-4540A9C3E940}"/>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9" action="ppaction://hlinksldjump"/>
                <a:extLst>
                  <a:ext uri="{FF2B5EF4-FFF2-40B4-BE49-F238E27FC236}">
                    <a16:creationId xmlns:a16="http://schemas.microsoft.com/office/drawing/2014/main" id="{1A85350E-D334-7E24-CB3D-0174EB54CC6E}"/>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0" action="ppaction://hlinksldjump"/>
              <a:extLst>
                <a:ext uri="{FF2B5EF4-FFF2-40B4-BE49-F238E27FC236}">
                  <a16:creationId xmlns:a16="http://schemas.microsoft.com/office/drawing/2014/main" id="{6133BC88-2216-A0B4-605B-C6AAF49CDB91}"/>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06CB00D2-D861-37E6-897B-69DEF62A509F}"/>
              </a:ext>
            </a:extLst>
          </p:cNvPr>
          <p:cNvSpPr txBox="1"/>
          <p:nvPr/>
        </p:nvSpPr>
        <p:spPr>
          <a:xfrm>
            <a:off x="172974" y="1451230"/>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4D9D1A43-A9A3-5889-079C-C5711059E3C9}"/>
              </a:ext>
            </a:extLst>
          </p:cNvPr>
          <p:cNvSpPr txBox="1"/>
          <p:nvPr/>
        </p:nvSpPr>
        <p:spPr>
          <a:xfrm>
            <a:off x="3149536" y="1444237"/>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DC01661F-045C-58CD-FF21-19A9ADEBED88}"/>
              </a:ext>
            </a:extLst>
          </p:cNvPr>
          <p:cNvSpPr txBox="1"/>
          <p:nvPr/>
        </p:nvSpPr>
        <p:spPr>
          <a:xfrm>
            <a:off x="6073806" y="1451230"/>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103095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85750" y="708726"/>
            <a:ext cx="8686800" cy="550402"/>
          </a:xfrm>
        </p:spPr>
        <p:txBody>
          <a:bodyPr>
            <a:noAutofit/>
          </a:bodyPr>
          <a:lstStyle/>
          <a:p>
            <a:r>
              <a:rPr lang="ja-JP" altLang="en-US" sz="3600" b="1" dirty="0">
                <a:latin typeface="+mn-ea"/>
                <a:ea typeface="+mn-ea"/>
              </a:rPr>
              <a:t>活用ガイド作成にあたり</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a:t>
            </a:fld>
            <a:endParaRPr kumimoji="1" lang="ja-JP" altLang="en-US" dirty="0"/>
          </a:p>
        </p:txBody>
      </p:sp>
      <p:sp>
        <p:nvSpPr>
          <p:cNvPr id="16" name="正方形/長方形 15"/>
          <p:cNvSpPr/>
          <p:nvPr/>
        </p:nvSpPr>
        <p:spPr>
          <a:xfrm>
            <a:off x="268224" y="3267074"/>
            <a:ext cx="8686800" cy="3362655"/>
          </a:xfrm>
          <a:prstGeom prst="rect">
            <a:avLst/>
          </a:prstGeom>
          <a:solidFill>
            <a:schemeClr val="accent6">
              <a:lumMod val="20000"/>
              <a:lumOff val="80000"/>
            </a:schemeClr>
          </a:solidFill>
          <a:ln w="571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endParaRPr lang="en-US" altLang="ja-JP" sz="1100" dirty="0">
              <a:solidFill>
                <a:schemeClr val="tx1"/>
              </a:solidFill>
              <a:latin typeface="+mn-ea"/>
            </a:endParaRPr>
          </a:p>
          <a:p>
            <a:r>
              <a:rPr lang="ja-JP" altLang="en-US" sz="2200" b="1" dirty="0">
                <a:solidFill>
                  <a:schemeClr val="tx1"/>
                </a:solidFill>
                <a:latin typeface="+mn-ea"/>
              </a:rPr>
              <a:t>〇育成指標について、さらに理解を深めたい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ja-JP" altLang="en-US" b="1" dirty="0">
              <a:solidFill>
                <a:schemeClr val="tx1"/>
              </a:solidFill>
              <a:latin typeface="+mn-ea"/>
            </a:endParaRPr>
          </a:p>
          <a:p>
            <a:r>
              <a:rPr lang="ja-JP" altLang="en-US" sz="2000" dirty="0">
                <a:solidFill>
                  <a:schemeClr val="tx1"/>
                </a:solidFill>
                <a:latin typeface="+mn-ea"/>
              </a:rPr>
              <a:t>　</a:t>
            </a:r>
            <a:r>
              <a:rPr lang="ja-JP" altLang="en-US" sz="1700" dirty="0">
                <a:solidFill>
                  <a:schemeClr val="tx1"/>
                </a:solidFill>
                <a:latin typeface="+mn-ea"/>
              </a:rPr>
              <a:t>・改定のポイントとなる語句や文章記述について、詳しく解説します。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200" b="1" dirty="0">
                <a:solidFill>
                  <a:schemeClr val="tx1"/>
                </a:solidFill>
                <a:latin typeface="+mn-ea"/>
              </a:rPr>
              <a:t>〇育成指標に基づく研修を知りたい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en-US" altLang="ja-JP" b="1" dirty="0">
              <a:solidFill>
                <a:schemeClr val="tx1"/>
              </a:solidFill>
              <a:latin typeface="+mn-ea"/>
            </a:endParaRPr>
          </a:p>
          <a:p>
            <a:r>
              <a:rPr lang="ja-JP" altLang="en-US" sz="1600" dirty="0">
                <a:solidFill>
                  <a:schemeClr val="tx1"/>
                </a:solidFill>
                <a:latin typeface="+mn-ea"/>
              </a:rPr>
              <a:t>　</a:t>
            </a:r>
            <a:r>
              <a:rPr lang="ja-JP" altLang="en-US" sz="1700" dirty="0">
                <a:solidFill>
                  <a:schemeClr val="tx1"/>
                </a:solidFill>
                <a:latin typeface="+mn-ea"/>
              </a:rPr>
              <a:t>・各ステージで求められる指標と総合教育センターの研修をつなぎます。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〇活用ガイドの具体的な活用場面や方法を知りたい</a:t>
            </a:r>
            <a:r>
              <a:rPr lang="ja-JP" altLang="en-US" b="1" dirty="0">
                <a:solidFill>
                  <a:schemeClr val="tx1"/>
                </a:solidFill>
                <a:latin typeface="+mn-ea"/>
              </a:rPr>
              <a:t>→</a:t>
            </a:r>
            <a:r>
              <a:rPr lang="ja-JP" altLang="en-US" b="1" dirty="0">
                <a:solidFill>
                  <a:schemeClr val="tx1"/>
                </a:solidFill>
                <a:latin typeface="+mn-ea"/>
                <a:hlinkClick r:id="rId3" action="ppaction://hlinksldjump"/>
              </a:rPr>
              <a:t>具体的活用場面①</a:t>
            </a:r>
            <a:endParaRPr lang="ja-JP" altLang="en-US"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・自己観察書の自己目標の設定など、育成指標の活用場面や方法を伝えます。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〇研修履歴の活用の参考にしたい</a:t>
            </a:r>
            <a:r>
              <a:rPr lang="ja-JP" altLang="en-US" b="1" dirty="0">
                <a:solidFill>
                  <a:schemeClr val="tx1"/>
                </a:solidFill>
                <a:latin typeface="+mn-ea"/>
              </a:rPr>
              <a:t>→</a:t>
            </a:r>
            <a:r>
              <a:rPr lang="ja-JP" altLang="en-US" b="1" dirty="0">
                <a:solidFill>
                  <a:schemeClr val="tx1"/>
                </a:solidFill>
                <a:latin typeface="+mn-ea"/>
                <a:hlinkClick r:id="rId4" action="ppaction://hlinksldjump"/>
              </a:rPr>
              <a:t>具体的活用場面②</a:t>
            </a:r>
            <a:endParaRPr lang="en-US" altLang="ja-JP"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・研修履歴システムを活用した受講奨励について説明します。</a:t>
            </a:r>
            <a:endParaRPr kumimoji="1" lang="ja-JP" altLang="en-US" sz="1700" dirty="0">
              <a:latin typeface="+mn-ea"/>
            </a:endParaRPr>
          </a:p>
        </p:txBody>
      </p:sp>
      <p:sp>
        <p:nvSpPr>
          <p:cNvPr id="7" name="テキスト ボックス 6"/>
          <p:cNvSpPr txBox="1"/>
          <p:nvPr/>
        </p:nvSpPr>
        <p:spPr>
          <a:xfrm>
            <a:off x="214867" y="2803766"/>
            <a:ext cx="4003548" cy="461665"/>
          </a:xfrm>
          <a:prstGeom prst="rect">
            <a:avLst/>
          </a:prstGeom>
          <a:noFill/>
        </p:spPr>
        <p:txBody>
          <a:bodyPr wrap="square" rtlCol="0">
            <a:spAutoFit/>
          </a:bodyPr>
          <a:lstStyle/>
          <a:p>
            <a:r>
              <a:rPr kumimoji="1" lang="ja-JP" altLang="en-US" sz="2400" b="1" dirty="0">
                <a:solidFill>
                  <a:srgbClr val="FF0000"/>
                </a:solidFill>
                <a:latin typeface="ＭＳ ゴシック" panose="020B0609070205080204" pitchFamily="49" charset="-128"/>
                <a:ea typeface="ＭＳ ゴシック" panose="020B0609070205080204" pitchFamily="49" charset="-128"/>
              </a:rPr>
              <a:t>皆様の声にお答えします！</a:t>
            </a:r>
          </a:p>
        </p:txBody>
      </p:sp>
      <p:sp>
        <p:nvSpPr>
          <p:cNvPr id="17" name="テキスト ボックス 16"/>
          <p:cNvSpPr txBox="1"/>
          <p:nvPr/>
        </p:nvSpPr>
        <p:spPr>
          <a:xfrm>
            <a:off x="268224" y="1258573"/>
            <a:ext cx="8686800" cy="1508105"/>
          </a:xfrm>
          <a:prstGeom prst="rect">
            <a:avLst/>
          </a:prstGeom>
          <a:noFill/>
        </p:spPr>
        <p:txBody>
          <a:bodyPr wrap="square" rtlCol="0">
            <a:spAutoFit/>
          </a:bodyPr>
          <a:lstStyle/>
          <a:p>
            <a:pPr algn="just"/>
            <a:r>
              <a:rPr kumimoji="1" lang="ja-JP" altLang="en-US" sz="2000" b="1" dirty="0">
                <a:solidFill>
                  <a:schemeClr val="accent1">
                    <a:lumMod val="50000"/>
                  </a:schemeClr>
                </a:solidFill>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教員免許更新制の発展的解消など、昨今の教育事情の変化に対応するため、令和５年３月に「やまなし教員等育成指標」を改定しました。その過程で、育成指標の積極的な活用方法について御意見をいただきました。　</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　そこで、皆様の声をもとに、育成指標の有効活用を目的とした</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「活用ガイド」を作成しました。</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2191" y="1938540"/>
            <a:ext cx="1141295" cy="1269880"/>
          </a:xfrm>
          <a:prstGeom prst="rect">
            <a:avLst/>
          </a:prstGeom>
        </p:spPr>
      </p:pic>
      <p:grpSp>
        <p:nvGrpSpPr>
          <p:cNvPr id="4" name="グループ化 3">
            <a:extLst>
              <a:ext uri="{FF2B5EF4-FFF2-40B4-BE49-F238E27FC236}">
                <a16:creationId xmlns:a16="http://schemas.microsoft.com/office/drawing/2014/main" id="{66A0FB01-8D27-D809-C965-517877C2D230}"/>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82C5A23E-93D9-7E9C-B7F5-71E03530E544}"/>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92A44D55-AC8E-E9DB-A969-D6CE6BEAFB32}"/>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CC12154F-2C7A-EA21-6145-884642C2114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6" action="ppaction://hlinksldjump"/>
                  <a:extLst>
                    <a:ext uri="{FF2B5EF4-FFF2-40B4-BE49-F238E27FC236}">
                      <a16:creationId xmlns:a16="http://schemas.microsoft.com/office/drawing/2014/main" id="{F21413FD-0D15-74EE-7141-B8D6AE4D123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2" action="ppaction://hlinksldjump"/>
                  <a:extLst>
                    <a:ext uri="{FF2B5EF4-FFF2-40B4-BE49-F238E27FC236}">
                      <a16:creationId xmlns:a16="http://schemas.microsoft.com/office/drawing/2014/main" id="{A66C64A6-EE31-61A3-019A-56A949E129D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3" action="ppaction://hlinksldjump"/>
                  <a:extLst>
                    <a:ext uri="{FF2B5EF4-FFF2-40B4-BE49-F238E27FC236}">
                      <a16:creationId xmlns:a16="http://schemas.microsoft.com/office/drawing/2014/main" id="{6A847B90-50CF-2EB2-5A98-A66ACFEEDA8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4" action="ppaction://hlinksldjump"/>
                  <a:extLst>
                    <a:ext uri="{FF2B5EF4-FFF2-40B4-BE49-F238E27FC236}">
                      <a16:creationId xmlns:a16="http://schemas.microsoft.com/office/drawing/2014/main" id="{EC5EB2F5-E2B7-FC69-2ADA-CFDEE1E75AE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8" name="額縁 29">
                  <a:hlinkClick r:id="rId7"/>
                  <a:extLst>
                    <a:ext uri="{FF2B5EF4-FFF2-40B4-BE49-F238E27FC236}">
                      <a16:creationId xmlns:a16="http://schemas.microsoft.com/office/drawing/2014/main" id="{7A157F5A-E529-7E8C-939C-B32EBFAF927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30">
                  <a:hlinkClick r:id="rId8" action="ppaction://hlinksldjump"/>
                  <a:extLst>
                    <a:ext uri="{FF2B5EF4-FFF2-40B4-BE49-F238E27FC236}">
                      <a16:creationId xmlns:a16="http://schemas.microsoft.com/office/drawing/2014/main" id="{6F53CF9A-F327-A1AA-7493-290D6AF8DAD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99C96841-88D9-736B-1DE1-29237B23961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23">
              <a:hlinkClick r:id="rId10" action="ppaction://hlinksldjump"/>
              <a:extLst>
                <a:ext uri="{FF2B5EF4-FFF2-40B4-BE49-F238E27FC236}">
                  <a16:creationId xmlns:a16="http://schemas.microsoft.com/office/drawing/2014/main" id="{62473FCD-2E37-6DA6-0CB7-9086BBDBBB41}"/>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82646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43853" y="710249"/>
            <a:ext cx="8358378" cy="550403"/>
          </a:xfrm>
        </p:spPr>
        <p:txBody>
          <a:bodyPr>
            <a:noAutofit/>
          </a:bodyPr>
          <a:lstStyle/>
          <a:p>
            <a:r>
              <a:rPr lang="ja-JP" altLang="en-US" sz="1600" b="1" dirty="0">
                <a:latin typeface="+mn-ea"/>
                <a:ea typeface="+mn-ea"/>
              </a:rPr>
              <a:t>教員として必要な専門性　</a:t>
            </a:r>
            <a:r>
              <a:rPr lang="ja-JP" altLang="en-US" sz="3200" b="1" dirty="0">
                <a:latin typeface="+mn-ea"/>
                <a:ea typeface="+mn-ea"/>
              </a:rPr>
              <a:t>生徒指導（いじめ等への対応）</a:t>
            </a:r>
          </a:p>
        </p:txBody>
      </p:sp>
      <p:sp>
        <p:nvSpPr>
          <p:cNvPr id="4" name="正方形/長方形 3"/>
          <p:cNvSpPr/>
          <p:nvPr/>
        </p:nvSpPr>
        <p:spPr>
          <a:xfrm>
            <a:off x="147066" y="3649889"/>
            <a:ext cx="8938260" cy="1592744"/>
          </a:xfrm>
          <a:prstGeom prst="rect">
            <a:avLst/>
          </a:prstGeom>
        </p:spPr>
        <p:txBody>
          <a:bodyPr wrap="square" lIns="180000" rIns="180000">
            <a:spAutoFit/>
          </a:bodyPr>
          <a:lstStyle/>
          <a:p>
            <a:pPr marL="182558" indent="-182558" algn="just"/>
            <a:r>
              <a:rPr lang="ja-JP" altLang="en-US" dirty="0"/>
              <a:t>◆いじめ重大事態の増加傾向</a:t>
            </a:r>
            <a:endParaRPr lang="en-US" altLang="ja-JP" dirty="0"/>
          </a:p>
          <a:p>
            <a:pPr marL="182558" indent="-182558" algn="just">
              <a:lnSpc>
                <a:spcPts val="300"/>
              </a:lnSpc>
            </a:pPr>
            <a:endParaRPr lang="en-US" altLang="ja-JP" sz="1900" dirty="0"/>
          </a:p>
          <a:p>
            <a:pPr marL="182558" indent="-182558" algn="just"/>
            <a:r>
              <a:rPr lang="ja-JP" altLang="en-US" dirty="0"/>
              <a:t>◆いじめはどこの学校でも起こり得るため、積極的な認知→事実確認→方針決定→保護者説明等、解決への取組を組織的に進めることが重要</a:t>
            </a:r>
            <a:endParaRPr lang="en-US" altLang="ja-JP" dirty="0"/>
          </a:p>
          <a:p>
            <a:pPr marL="182558" indent="-182558" algn="just">
              <a:lnSpc>
                <a:spcPts val="300"/>
              </a:lnSpc>
            </a:pPr>
            <a:endParaRPr lang="en-US" altLang="ja-JP" sz="1900" dirty="0"/>
          </a:p>
          <a:p>
            <a:pPr marL="182558" indent="-182558" algn="just"/>
            <a:r>
              <a:rPr lang="ja-JP" altLang="en-US" dirty="0"/>
              <a:t>◆犯罪行為として取り扱われるべきものは、直ちに警察に相談・通報</a:t>
            </a:r>
            <a:endParaRPr lang="en-US" altLang="ja-JP" dirty="0"/>
          </a:p>
          <a:p>
            <a:pPr marL="182558" indent="-182558" algn="just">
              <a:lnSpc>
                <a:spcPts val="300"/>
              </a:lnSpc>
            </a:pPr>
            <a:endParaRPr lang="en-US" altLang="ja-JP" sz="1900" dirty="0"/>
          </a:p>
          <a:p>
            <a:pPr marL="182558" indent="-182558" algn="just"/>
            <a:r>
              <a:rPr lang="ja-JP" altLang="en-US" dirty="0"/>
              <a:t>◆学校いじめ防止基本方針については、必要に応じて見直す。</a:t>
            </a:r>
          </a:p>
        </p:txBody>
      </p:sp>
      <p:sp>
        <p:nvSpPr>
          <p:cNvPr id="6" name="テキスト ボックス 5"/>
          <p:cNvSpPr txBox="1"/>
          <p:nvPr/>
        </p:nvSpPr>
        <p:spPr>
          <a:xfrm>
            <a:off x="-155448" y="3333616"/>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21025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617751"/>
            <a:ext cx="8947404" cy="109162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多様性など人権意識を育てる教育を推進し、多面的な観察により児童生徒の変化を見逃さず、いじめの未然防止・早期発見に努めるとともに、学校いじめ対策組織による丁寧な対応が求められます。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20</a:t>
            </a:fld>
            <a:endParaRPr kumimoji="1" lang="ja-JP" altLang="en-US"/>
          </a:p>
        </p:txBody>
      </p:sp>
      <p:graphicFrame>
        <p:nvGraphicFramePr>
          <p:cNvPr id="10" name="表 9"/>
          <p:cNvGraphicFramePr>
            <a:graphicFrameLocks noGrp="1"/>
          </p:cNvGraphicFramePr>
          <p:nvPr/>
        </p:nvGraphicFramePr>
        <p:xfrm>
          <a:off x="147066" y="1243238"/>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641285"/>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rgbClr val="FF0000"/>
                          </a:solidFill>
                          <a:effectLst/>
                        </a:rPr>
                        <a:t>　</a:t>
                      </a:r>
                      <a:r>
                        <a:rPr kumimoji="1" lang="ja-JP" altLang="en-US" sz="2000" b="1" dirty="0">
                          <a:solidFill>
                            <a:srgbClr val="FF0000"/>
                          </a:solidFill>
                          <a:effectLst/>
                        </a:rPr>
                        <a:t>いじめ等問題行動の未然防止・早期発見</a:t>
                      </a:r>
                      <a:r>
                        <a:rPr kumimoji="1" lang="ja-JP" altLang="en-US" sz="2000" b="1" dirty="0">
                          <a:effectLst/>
                        </a:rPr>
                        <a:t>に努め、管理職や関係職員に報告・相談し、早期に対応している。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dirty="0"/>
                        <a:t>　</a:t>
                      </a:r>
                      <a:r>
                        <a:rPr kumimoji="1" lang="ja-JP" altLang="en-US" sz="2000" b="1" dirty="0"/>
                        <a:t>いじめ等問題行動の未然防止や解決に向けた対処法を身に付け、協働して対応している。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いじめ等問題行動の未然防止や解決に向け、</a:t>
                      </a:r>
                      <a:r>
                        <a:rPr kumimoji="1" lang="ja-JP" altLang="en-US" sz="2000" b="1" dirty="0">
                          <a:solidFill>
                            <a:srgbClr val="FF0000"/>
                          </a:solidFill>
                        </a:rPr>
                        <a:t>関係機関と連携しながら、組織的に対応</a:t>
                      </a:r>
                      <a:r>
                        <a:rPr kumimoji="1" lang="ja-JP" altLang="en-US" sz="2000" b="1" dirty="0"/>
                        <a:t>している。</a:t>
                      </a:r>
                    </a:p>
                  </a:txBody>
                  <a:tcP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243237"/>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240632"/>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240632"/>
            <a:ext cx="389021" cy="389021"/>
          </a:xfrm>
          <a:prstGeom prst="rect">
            <a:avLst/>
          </a:prstGeom>
        </p:spPr>
      </p:pic>
      <p:grpSp>
        <p:nvGrpSpPr>
          <p:cNvPr id="3" name="グループ化 2">
            <a:extLst>
              <a:ext uri="{FF2B5EF4-FFF2-40B4-BE49-F238E27FC236}">
                <a16:creationId xmlns:a16="http://schemas.microsoft.com/office/drawing/2014/main" id="{1353A58B-E45D-70E8-FD82-89B53038224C}"/>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4971F1B3-BF08-54B1-4E72-9526F39141F1}"/>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39B64914-0531-62BD-45E6-2DB4F8983E4A}"/>
                  </a:ext>
                </a:extLst>
              </p:cNvPr>
              <p:cNvGrpSpPr/>
              <p:nvPr/>
            </p:nvGrpSpPr>
            <p:grpSpPr>
              <a:xfrm>
                <a:off x="150483" y="75115"/>
                <a:ext cx="6953733" cy="402824"/>
                <a:chOff x="9330690" y="4935897"/>
                <a:chExt cx="6953733" cy="402824"/>
              </a:xfrm>
            </p:grpSpPr>
            <p:sp>
              <p:nvSpPr>
                <p:cNvPr id="12" name="額縁 24">
                  <a:hlinkClick r:id="" action="ppaction://hlinkshowjump?jump=firstslide"/>
                  <a:extLst>
                    <a:ext uri="{FF2B5EF4-FFF2-40B4-BE49-F238E27FC236}">
                      <a16:creationId xmlns:a16="http://schemas.microsoft.com/office/drawing/2014/main" id="{E30F844E-9445-D09F-BBE2-722E0E2607C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25">
                  <a:hlinkClick r:id="rId3" action="ppaction://hlinksldjump"/>
                  <a:extLst>
                    <a:ext uri="{FF2B5EF4-FFF2-40B4-BE49-F238E27FC236}">
                      <a16:creationId xmlns:a16="http://schemas.microsoft.com/office/drawing/2014/main" id="{BE786A0A-370B-4F9C-FC83-F81DFF2E9CE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26">
                  <a:hlinkClick r:id="rId4" action="ppaction://hlinksldjump"/>
                  <a:extLst>
                    <a:ext uri="{FF2B5EF4-FFF2-40B4-BE49-F238E27FC236}">
                      <a16:creationId xmlns:a16="http://schemas.microsoft.com/office/drawing/2014/main" id="{FD1EB9C2-1267-CCBB-C1D3-08B055D73DB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5" action="ppaction://hlinksldjump"/>
                  <a:extLst>
                    <a:ext uri="{FF2B5EF4-FFF2-40B4-BE49-F238E27FC236}">
                      <a16:creationId xmlns:a16="http://schemas.microsoft.com/office/drawing/2014/main" id="{F7F2E646-DA89-DA29-C1E7-E92CF71488CD}"/>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2" name="額縁 28">
                  <a:hlinkClick r:id="rId6" action="ppaction://hlinksldjump"/>
                  <a:extLst>
                    <a:ext uri="{FF2B5EF4-FFF2-40B4-BE49-F238E27FC236}">
                      <a16:creationId xmlns:a16="http://schemas.microsoft.com/office/drawing/2014/main" id="{8585D800-6DB1-FCE8-96C5-AD0A842F674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6" name="額縁 29">
                  <a:hlinkClick r:id="rId7"/>
                  <a:extLst>
                    <a:ext uri="{FF2B5EF4-FFF2-40B4-BE49-F238E27FC236}">
                      <a16:creationId xmlns:a16="http://schemas.microsoft.com/office/drawing/2014/main" id="{D5A8FD95-6181-6BC8-C5C1-03AF5489A70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4F2594AF-807A-2243-1434-AA8AD7C2795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9" action="ppaction://hlinksldjump"/>
                <a:extLst>
                  <a:ext uri="{FF2B5EF4-FFF2-40B4-BE49-F238E27FC236}">
                    <a16:creationId xmlns:a16="http://schemas.microsoft.com/office/drawing/2014/main" id="{F157976F-D6DA-A1B4-340D-FF0BB121FC29}"/>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0" action="ppaction://hlinksldjump"/>
              <a:extLst>
                <a:ext uri="{FF2B5EF4-FFF2-40B4-BE49-F238E27FC236}">
                  <a16:creationId xmlns:a16="http://schemas.microsoft.com/office/drawing/2014/main" id="{6CB60FE4-B704-ACFC-2DA8-B04769846446}"/>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8EF5C466-1369-EC9D-F28C-B317B38D26E8}"/>
              </a:ext>
            </a:extLst>
          </p:cNvPr>
          <p:cNvSpPr txBox="1"/>
          <p:nvPr/>
        </p:nvSpPr>
        <p:spPr>
          <a:xfrm>
            <a:off x="248077" y="1292792"/>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DFBEA686-733E-6F83-C697-969AFA26A331}"/>
              </a:ext>
            </a:extLst>
          </p:cNvPr>
          <p:cNvSpPr txBox="1"/>
          <p:nvPr/>
        </p:nvSpPr>
        <p:spPr>
          <a:xfrm>
            <a:off x="3116100" y="1254062"/>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B5F0CE72-3A26-B66C-839E-B2F11B0398D5}"/>
              </a:ext>
            </a:extLst>
          </p:cNvPr>
          <p:cNvSpPr txBox="1"/>
          <p:nvPr/>
        </p:nvSpPr>
        <p:spPr>
          <a:xfrm>
            <a:off x="6073806" y="1240632"/>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1929647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96153" y="751654"/>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学校運営（連携・協働）</a:t>
            </a:r>
          </a:p>
        </p:txBody>
      </p:sp>
      <p:sp>
        <p:nvSpPr>
          <p:cNvPr id="4" name="正方形/長方形 3"/>
          <p:cNvSpPr/>
          <p:nvPr/>
        </p:nvSpPr>
        <p:spPr>
          <a:xfrm>
            <a:off x="85344" y="3771207"/>
            <a:ext cx="8999982" cy="1669688"/>
          </a:xfrm>
          <a:prstGeom prst="rect">
            <a:avLst/>
          </a:prstGeom>
        </p:spPr>
        <p:txBody>
          <a:bodyPr wrap="square" lIns="180000" rIns="180000">
            <a:spAutoFit/>
          </a:bodyPr>
          <a:lstStyle/>
          <a:p>
            <a:pPr marL="182558" indent="-182558" algn="just"/>
            <a:r>
              <a:rPr lang="ja-JP" altLang="en-US" dirty="0"/>
              <a:t>◆校長のリーダーシップの下、学校のマネジメントを強化</a:t>
            </a:r>
            <a:endParaRPr lang="en-US" altLang="ja-JP" dirty="0"/>
          </a:p>
          <a:p>
            <a:pPr marL="182558" indent="-182558" algn="just">
              <a:lnSpc>
                <a:spcPts val="700"/>
              </a:lnSpc>
            </a:pPr>
            <a:endParaRPr lang="en-US" altLang="ja-JP" sz="2100" dirty="0"/>
          </a:p>
          <a:p>
            <a:pPr marL="182558" indent="-182558" algn="just"/>
            <a:r>
              <a:rPr lang="ja-JP" altLang="en-US" dirty="0"/>
              <a:t>◆学校が抱える課題が、複雑化・困難化し、心理や福祉など教育以外の高い専門性が求められるような事案の増加</a:t>
            </a:r>
          </a:p>
          <a:p>
            <a:pPr marL="182558" indent="-182558" algn="just">
              <a:lnSpc>
                <a:spcPts val="700"/>
              </a:lnSpc>
            </a:pPr>
            <a:endParaRPr lang="en-US" altLang="ja-JP" sz="2100" dirty="0"/>
          </a:p>
          <a:p>
            <a:pPr marL="182558" indent="-182558" algn="just"/>
            <a:r>
              <a:rPr lang="ja-JP" altLang="en-US" dirty="0"/>
              <a:t>◆経験豊かな教員が培ってきた教育に対する高い見識や指導力等を若手の教員に継承していくことの必要性</a:t>
            </a:r>
          </a:p>
        </p:txBody>
      </p:sp>
      <p:sp>
        <p:nvSpPr>
          <p:cNvPr id="6" name="テキスト ボックス 5"/>
          <p:cNvSpPr txBox="1"/>
          <p:nvPr/>
        </p:nvSpPr>
        <p:spPr>
          <a:xfrm>
            <a:off x="-155448" y="3479264"/>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一人一人の教員がもつ力を学校全体の力として生かすことができるよう、教員が力を合わせ、一体となって教育活動を展開していくことが求められます。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21</a:t>
            </a:fld>
            <a:endParaRPr kumimoji="1" lang="ja-JP" altLang="en-US"/>
          </a:p>
        </p:txBody>
      </p:sp>
      <p:graphicFrame>
        <p:nvGraphicFramePr>
          <p:cNvPr id="10" name="表 9"/>
          <p:cNvGraphicFramePr>
            <a:graphicFrameLocks noGrp="1"/>
          </p:cNvGraphicFramePr>
          <p:nvPr/>
        </p:nvGraphicFramePr>
        <p:xfrm>
          <a:off x="147066" y="1302059"/>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703970"/>
          <a:ext cx="8823960" cy="173736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　自らの役割を理解し、同僚と協働しながら、その責任を果たしている。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　保護者等と望ましい信頼関係を構築し、課題に対応している。</a:t>
                      </a:r>
                      <a:endParaRPr kumimoji="1" lang="ja-JP" altLang="en-US" sz="18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spc="0" baseline="0" dirty="0">
                          <a:latin typeface="+mn-ea"/>
                          <a:ea typeface="+mn-ea"/>
                        </a:rPr>
                        <a:t>　ミドルリーダーとして同僚と協働し、積極的に学校運営に参画している。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spc="0" baseline="0" dirty="0">
                          <a:latin typeface="+mn-ea"/>
                          <a:ea typeface="+mn-ea"/>
                        </a:rPr>
                        <a:t>　関係機関と連携・協働し、課題解決に向け取り組んでいる。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latin typeface="+mn-ea"/>
                          <a:ea typeface="+mn-ea"/>
                        </a:rPr>
                        <a:t>　チームとしての学校という視点をもち、連携・協働による課題解決をリードするとともに、効果的な</a:t>
                      </a:r>
                      <a:r>
                        <a:rPr kumimoji="1" lang="en-US" altLang="ja-JP" sz="1800" b="1" dirty="0">
                          <a:latin typeface="+mn-ea"/>
                          <a:ea typeface="+mn-ea"/>
                        </a:rPr>
                        <a:t>OJT</a:t>
                      </a:r>
                      <a:r>
                        <a:rPr kumimoji="1" lang="ja-JP" altLang="en-US" sz="1800" b="1" dirty="0">
                          <a:latin typeface="+mn-ea"/>
                          <a:ea typeface="+mn-ea"/>
                        </a:rPr>
                        <a:t>を推進している。</a:t>
                      </a:r>
                      <a:endParaRPr kumimoji="1" lang="en-US" altLang="ja-JP" sz="18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302058"/>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299453"/>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299453"/>
            <a:ext cx="389021" cy="389021"/>
          </a:xfrm>
          <a:prstGeom prst="rect">
            <a:avLst/>
          </a:prstGeom>
        </p:spPr>
      </p:pic>
      <p:grpSp>
        <p:nvGrpSpPr>
          <p:cNvPr id="3" name="グループ化 2">
            <a:extLst>
              <a:ext uri="{FF2B5EF4-FFF2-40B4-BE49-F238E27FC236}">
                <a16:creationId xmlns:a16="http://schemas.microsoft.com/office/drawing/2014/main" id="{6D4FB2C8-8F54-FCC4-2CE0-D5CE18CAED7C}"/>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38A9AF18-EC47-1D7A-9FC2-CEF6074B2955}"/>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0EBD9B5E-088E-97AD-8071-6200DA7F3CA5}"/>
                  </a:ext>
                </a:extLst>
              </p:cNvPr>
              <p:cNvGrpSpPr/>
              <p:nvPr/>
            </p:nvGrpSpPr>
            <p:grpSpPr>
              <a:xfrm>
                <a:off x="150483" y="75115"/>
                <a:ext cx="6953733" cy="402824"/>
                <a:chOff x="9330690" y="4935897"/>
                <a:chExt cx="6953733" cy="402824"/>
              </a:xfrm>
            </p:grpSpPr>
            <p:sp>
              <p:nvSpPr>
                <p:cNvPr id="12" name="額縁 24">
                  <a:hlinkClick r:id="" action="ppaction://hlinkshowjump?jump=firstslide"/>
                  <a:extLst>
                    <a:ext uri="{FF2B5EF4-FFF2-40B4-BE49-F238E27FC236}">
                      <a16:creationId xmlns:a16="http://schemas.microsoft.com/office/drawing/2014/main" id="{31C44626-20FF-30B1-BC9E-DEE0353F5031}"/>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25">
                  <a:hlinkClick r:id="rId3" action="ppaction://hlinksldjump"/>
                  <a:extLst>
                    <a:ext uri="{FF2B5EF4-FFF2-40B4-BE49-F238E27FC236}">
                      <a16:creationId xmlns:a16="http://schemas.microsoft.com/office/drawing/2014/main" id="{9CAE6827-D07E-5FFA-D73D-19894E85D7D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26">
                  <a:hlinkClick r:id="rId4" action="ppaction://hlinksldjump"/>
                  <a:extLst>
                    <a:ext uri="{FF2B5EF4-FFF2-40B4-BE49-F238E27FC236}">
                      <a16:creationId xmlns:a16="http://schemas.microsoft.com/office/drawing/2014/main" id="{19959202-8406-EB2F-EA5F-469FAA7BCA8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5" action="ppaction://hlinksldjump"/>
                  <a:extLst>
                    <a:ext uri="{FF2B5EF4-FFF2-40B4-BE49-F238E27FC236}">
                      <a16:creationId xmlns:a16="http://schemas.microsoft.com/office/drawing/2014/main" id="{56508E3F-DCED-A5CF-67E4-B4F755CDE6F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5" name="額縁 28">
                  <a:hlinkClick r:id="rId6" action="ppaction://hlinksldjump"/>
                  <a:extLst>
                    <a:ext uri="{FF2B5EF4-FFF2-40B4-BE49-F238E27FC236}">
                      <a16:creationId xmlns:a16="http://schemas.microsoft.com/office/drawing/2014/main" id="{5431D562-B95A-88EB-9642-85D5D01C0B9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6" name="額縁 29">
                  <a:hlinkClick r:id="rId7"/>
                  <a:extLst>
                    <a:ext uri="{FF2B5EF4-FFF2-40B4-BE49-F238E27FC236}">
                      <a16:creationId xmlns:a16="http://schemas.microsoft.com/office/drawing/2014/main" id="{45F52FC5-E6AB-80DE-DACE-5E993B67B82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F4BC9177-B397-493B-2DE5-59F6CB56570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9" action="ppaction://hlinksldjump"/>
                <a:extLst>
                  <a:ext uri="{FF2B5EF4-FFF2-40B4-BE49-F238E27FC236}">
                    <a16:creationId xmlns:a16="http://schemas.microsoft.com/office/drawing/2014/main" id="{389D6919-8C13-D718-63F6-8AFC8DB04F7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0" action="ppaction://hlinksldjump"/>
              <a:extLst>
                <a:ext uri="{FF2B5EF4-FFF2-40B4-BE49-F238E27FC236}">
                  <a16:creationId xmlns:a16="http://schemas.microsoft.com/office/drawing/2014/main" id="{323CB917-1C32-0639-03A1-7C5AD086D36E}"/>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BE5AA5BD-B735-5564-9A25-06D27A6229FA}"/>
              </a:ext>
            </a:extLst>
          </p:cNvPr>
          <p:cNvSpPr txBox="1"/>
          <p:nvPr/>
        </p:nvSpPr>
        <p:spPr>
          <a:xfrm>
            <a:off x="248077" y="1360937"/>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7EEDC9DA-0DAB-1443-959B-366B10131092}"/>
              </a:ext>
            </a:extLst>
          </p:cNvPr>
          <p:cNvSpPr txBox="1"/>
          <p:nvPr/>
        </p:nvSpPr>
        <p:spPr>
          <a:xfrm>
            <a:off x="3127707" y="1360936"/>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FCD15B1A-AC30-5A0D-E77C-5EBFD5AC0486}"/>
              </a:ext>
            </a:extLst>
          </p:cNvPr>
          <p:cNvSpPr txBox="1"/>
          <p:nvPr/>
        </p:nvSpPr>
        <p:spPr>
          <a:xfrm>
            <a:off x="6059344" y="1313759"/>
            <a:ext cx="2836579" cy="2115241"/>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2681049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08819" y="756331"/>
            <a:ext cx="7448480" cy="646331"/>
          </a:xfrm>
          <a:prstGeom prst="rect">
            <a:avLst/>
          </a:prstGeom>
          <a:noFill/>
        </p:spPr>
        <p:txBody>
          <a:bodyPr wrap="square" rtlCol="0">
            <a:spAutoFit/>
          </a:bodyPr>
          <a:lstStyle/>
          <a:p>
            <a:r>
              <a:rPr kumimoji="1" lang="ja-JP" altLang="en-US" sz="1600" b="1" dirty="0"/>
              <a:t>教員として必要な専門性　　</a:t>
            </a:r>
            <a:r>
              <a:rPr kumimoji="1" lang="ja-JP" altLang="en-US" sz="3600" b="1" dirty="0"/>
              <a:t>学校運営（学校安全）</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22</a:t>
            </a:fld>
            <a:endParaRPr kumimoji="1" lang="ja-JP" altLang="en-US"/>
          </a:p>
        </p:txBody>
      </p:sp>
      <p:graphicFrame>
        <p:nvGraphicFramePr>
          <p:cNvPr id="42" name="表 41"/>
          <p:cNvGraphicFramePr>
            <a:graphicFrameLocks noGrp="1"/>
          </p:cNvGraphicFramePr>
          <p:nvPr/>
        </p:nvGraphicFramePr>
        <p:xfrm>
          <a:off x="147066" y="1385181"/>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nvGraphicFramePr>
        <p:xfrm>
          <a:off x="147066" y="178245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a:t>
                      </a:r>
                      <a:r>
                        <a:rPr kumimoji="1" lang="ja-JP" altLang="en-US" sz="2000" b="1" spc="-100" dirty="0">
                          <a:solidFill>
                            <a:schemeClr val="tx1"/>
                          </a:solidFill>
                          <a:latin typeface="+mn-ea"/>
                        </a:rPr>
                        <a:t>学校安全計画や危機管理マニュアル等を理解し</a:t>
                      </a:r>
                      <a:r>
                        <a:rPr kumimoji="1" lang="ja-JP" altLang="en-US" sz="2000" b="1" spc="-100" dirty="0">
                          <a:latin typeface="+mn-ea"/>
                        </a:rPr>
                        <a:t>、安全管理に取り組んでいる。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学校安全計画や危機管理マニュアル等に基づいた</a:t>
                      </a:r>
                      <a:r>
                        <a:rPr kumimoji="1" lang="ja-JP" altLang="en-US" sz="2000" b="1" spc="-100" baseline="0" dirty="0">
                          <a:solidFill>
                            <a:schemeClr val="tx1"/>
                          </a:solidFill>
                          <a:latin typeface="+mn-ea"/>
                          <a:ea typeface="+mn-ea"/>
                        </a:rPr>
                        <a:t>取組を推進し、その改善に努めている。</a:t>
                      </a:r>
                      <a:endParaRPr kumimoji="1" lang="ja-JP" altLang="en-US" sz="200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安全管理に精通し、学校安全計画や危機管理マニュアル等の改善が推進されるよう、</a:t>
                      </a:r>
                      <a:r>
                        <a:rPr kumimoji="1" lang="ja-JP" altLang="en-US" sz="2000" b="1" spc="-100" baseline="0" dirty="0">
                          <a:solidFill>
                            <a:schemeClr val="tx1"/>
                          </a:solidFill>
                          <a:latin typeface="+mn-ea"/>
                          <a:ea typeface="+mn-ea"/>
                        </a:rPr>
                        <a:t>指導的役割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校安全計画や危機管理マニュアルに基づいた安全教育、安全管理、組織活動を推進するとともに、計画やマニュアルが学校の実態に応じた実効性あるものであるか見直し改善していく力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406468"/>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387891"/>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87891"/>
            <a:ext cx="389021" cy="389021"/>
          </a:xfrm>
          <a:prstGeom prst="rect">
            <a:avLst/>
          </a:prstGeom>
        </p:spPr>
      </p:pic>
      <p:sp>
        <p:nvSpPr>
          <p:cNvPr id="22" name="正方形/長方形 21"/>
          <p:cNvSpPr/>
          <p:nvPr/>
        </p:nvSpPr>
        <p:spPr>
          <a:xfrm>
            <a:off x="161710" y="3795163"/>
            <a:ext cx="8889470" cy="1579920"/>
          </a:xfrm>
          <a:prstGeom prst="rect">
            <a:avLst/>
          </a:prstGeom>
        </p:spPr>
        <p:txBody>
          <a:bodyPr wrap="square" lIns="180000" rIns="180000">
            <a:spAutoFit/>
          </a:bodyPr>
          <a:lstStyle/>
          <a:p>
            <a:pPr marL="182563" indent="-182563" algn="just">
              <a:lnSpc>
                <a:spcPts val="2000"/>
              </a:lnSpc>
            </a:pPr>
            <a:r>
              <a:rPr lang="ja-JP" altLang="en-US" dirty="0"/>
              <a:t>◆登下校中の交通事故、熱中症事故、不審者対応など、児童生徒を取り巻くあらゆる危機を想定した計画や対応が必要</a:t>
            </a:r>
            <a:endParaRPr lang="en-US" altLang="ja-JP" dirty="0"/>
          </a:p>
          <a:p>
            <a:pPr marL="182563" indent="-182563" algn="just">
              <a:lnSpc>
                <a:spcPts val="800"/>
              </a:lnSpc>
            </a:pPr>
            <a:endParaRPr lang="en-US" altLang="ja-JP" sz="2200" dirty="0"/>
          </a:p>
          <a:p>
            <a:pPr marL="182563" indent="-182563" algn="just">
              <a:lnSpc>
                <a:spcPts val="2000"/>
              </a:lnSpc>
            </a:pPr>
            <a:r>
              <a:rPr lang="ja-JP" altLang="en-US" dirty="0"/>
              <a:t>◆自転車乗車中のヘルメット着用、</a:t>
            </a:r>
            <a:r>
              <a:rPr lang="en-US" altLang="ja-JP" dirty="0"/>
              <a:t>WBGT</a:t>
            </a:r>
            <a:r>
              <a:rPr lang="ja-JP" altLang="en-US" dirty="0"/>
              <a:t>に基づいた熱中症対策など学校関係者が共通理解の基で組織的に指導することが大切</a:t>
            </a:r>
            <a:endParaRPr lang="en-US" altLang="ja-JP" dirty="0"/>
          </a:p>
          <a:p>
            <a:pPr marL="182563" indent="-182563" algn="just">
              <a:lnSpc>
                <a:spcPts val="800"/>
              </a:lnSpc>
            </a:pPr>
            <a:endParaRPr lang="en-US" altLang="ja-JP" sz="2200" dirty="0"/>
          </a:p>
          <a:p>
            <a:pPr marL="182563" indent="-182563" algn="just">
              <a:lnSpc>
                <a:spcPts val="2000"/>
              </a:lnSpc>
            </a:pPr>
            <a:r>
              <a:rPr lang="ja-JP" altLang="en-US" dirty="0"/>
              <a:t>◆児童生徒が自ら身を守る力や危険を回避する能力を育てていくことが重要</a:t>
            </a:r>
          </a:p>
        </p:txBody>
      </p:sp>
      <p:sp>
        <p:nvSpPr>
          <p:cNvPr id="23" name="テキスト ボックス 22"/>
          <p:cNvSpPr txBox="1"/>
          <p:nvPr/>
        </p:nvSpPr>
        <p:spPr>
          <a:xfrm>
            <a:off x="-128016" y="3456628"/>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grpSp>
        <p:nvGrpSpPr>
          <p:cNvPr id="3" name="グループ化 2">
            <a:extLst>
              <a:ext uri="{FF2B5EF4-FFF2-40B4-BE49-F238E27FC236}">
                <a16:creationId xmlns:a16="http://schemas.microsoft.com/office/drawing/2014/main" id="{993B6FDF-FF79-ACCE-D2A8-037DC1EE300A}"/>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44113732-9E9D-580A-68FB-6D6C95352329}"/>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6A97B8B9-3E27-34EC-A8FC-D05C968EE171}"/>
                  </a:ext>
                </a:extLst>
              </p:cNvPr>
              <p:cNvGrpSpPr/>
              <p:nvPr/>
            </p:nvGrpSpPr>
            <p:grpSpPr>
              <a:xfrm>
                <a:off x="150483" y="75115"/>
                <a:ext cx="6953733" cy="402824"/>
                <a:chOff x="9330690" y="4935897"/>
                <a:chExt cx="6953733" cy="402824"/>
              </a:xfrm>
            </p:grpSpPr>
            <p:sp>
              <p:nvSpPr>
                <p:cNvPr id="9" name="額縁 24">
                  <a:hlinkClick r:id="" action="ppaction://hlinkshowjump?jump=firstslide"/>
                  <a:extLst>
                    <a:ext uri="{FF2B5EF4-FFF2-40B4-BE49-F238E27FC236}">
                      <a16:creationId xmlns:a16="http://schemas.microsoft.com/office/drawing/2014/main" id="{EE142814-A6A8-0C1E-4D54-14AC4903D92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3" action="ppaction://hlinksldjump"/>
                  <a:extLst>
                    <a:ext uri="{FF2B5EF4-FFF2-40B4-BE49-F238E27FC236}">
                      <a16:creationId xmlns:a16="http://schemas.microsoft.com/office/drawing/2014/main" id="{5CFC0AA7-29D8-8010-D9B0-F9DF69F53024}"/>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4" action="ppaction://hlinksldjump"/>
                  <a:extLst>
                    <a:ext uri="{FF2B5EF4-FFF2-40B4-BE49-F238E27FC236}">
                      <a16:creationId xmlns:a16="http://schemas.microsoft.com/office/drawing/2014/main" id="{BD55D349-6521-C9D5-8F13-4162C0B6C61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5" action="ppaction://hlinksldjump"/>
                  <a:extLst>
                    <a:ext uri="{FF2B5EF4-FFF2-40B4-BE49-F238E27FC236}">
                      <a16:creationId xmlns:a16="http://schemas.microsoft.com/office/drawing/2014/main" id="{BFB80D6D-FC46-28F0-3F3B-C0FB2E7C67CD}"/>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28">
                  <a:hlinkClick r:id="rId6" action="ppaction://hlinksldjump"/>
                  <a:extLst>
                    <a:ext uri="{FF2B5EF4-FFF2-40B4-BE49-F238E27FC236}">
                      <a16:creationId xmlns:a16="http://schemas.microsoft.com/office/drawing/2014/main" id="{4A3FC039-5335-186F-776A-37C5898ED6E2}"/>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29">
                  <a:hlinkClick r:id="rId7"/>
                  <a:extLst>
                    <a:ext uri="{FF2B5EF4-FFF2-40B4-BE49-F238E27FC236}">
                      <a16:creationId xmlns:a16="http://schemas.microsoft.com/office/drawing/2014/main" id="{6C896D92-1AED-41EC-FDBB-79B1A564324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5" name="額縁 30">
                  <a:hlinkClick r:id="rId8" action="ppaction://hlinksldjump"/>
                  <a:extLst>
                    <a:ext uri="{FF2B5EF4-FFF2-40B4-BE49-F238E27FC236}">
                      <a16:creationId xmlns:a16="http://schemas.microsoft.com/office/drawing/2014/main" id="{763C79B3-8ED2-5614-3C80-115829F3BD4E}"/>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22">
                <a:hlinkClick r:id="rId9" action="ppaction://hlinksldjump"/>
                <a:extLst>
                  <a:ext uri="{FF2B5EF4-FFF2-40B4-BE49-F238E27FC236}">
                    <a16:creationId xmlns:a16="http://schemas.microsoft.com/office/drawing/2014/main" id="{B833758B-5B0D-0386-210B-7147FBEA9D74}"/>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23">
              <a:hlinkClick r:id="rId10" action="ppaction://hlinksldjump"/>
              <a:extLst>
                <a:ext uri="{FF2B5EF4-FFF2-40B4-BE49-F238E27FC236}">
                  <a16:creationId xmlns:a16="http://schemas.microsoft.com/office/drawing/2014/main" id="{7C494308-D81C-C594-2C8D-C6E543E3A1E4}"/>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8" name="テキスト ボックス 37">
            <a:hlinkClick r:id="rId11"/>
            <a:extLst>
              <a:ext uri="{FF2B5EF4-FFF2-40B4-BE49-F238E27FC236}">
                <a16:creationId xmlns:a16="http://schemas.microsoft.com/office/drawing/2014/main" id="{E7C099C9-E295-D265-8683-30B0FEB141A8}"/>
              </a:ext>
            </a:extLst>
          </p:cNvPr>
          <p:cNvSpPr txBox="1"/>
          <p:nvPr/>
        </p:nvSpPr>
        <p:spPr>
          <a:xfrm>
            <a:off x="248077" y="1368053"/>
            <a:ext cx="2767012" cy="2002663"/>
          </a:xfrm>
          <a:prstGeom prst="rect">
            <a:avLst/>
          </a:prstGeom>
          <a:noFill/>
        </p:spPr>
        <p:txBody>
          <a:bodyPr wrap="square" rtlCol="0">
            <a:spAutoFit/>
          </a:bodyPr>
          <a:lstStyle/>
          <a:p>
            <a:endParaRPr kumimoji="1" lang="ja-JP" altLang="en-US" dirty="0"/>
          </a:p>
        </p:txBody>
      </p:sp>
      <p:sp>
        <p:nvSpPr>
          <p:cNvPr id="39" name="テキスト ボックス 38">
            <a:hlinkClick r:id="rId12"/>
            <a:extLst>
              <a:ext uri="{FF2B5EF4-FFF2-40B4-BE49-F238E27FC236}">
                <a16:creationId xmlns:a16="http://schemas.microsoft.com/office/drawing/2014/main" id="{4668F869-B3EE-564F-CE60-F4CAF79E6ED4}"/>
              </a:ext>
            </a:extLst>
          </p:cNvPr>
          <p:cNvSpPr txBox="1"/>
          <p:nvPr/>
        </p:nvSpPr>
        <p:spPr>
          <a:xfrm>
            <a:off x="3149536" y="1408939"/>
            <a:ext cx="2819019" cy="2002663"/>
          </a:xfrm>
          <a:prstGeom prst="rect">
            <a:avLst/>
          </a:prstGeom>
          <a:noFill/>
        </p:spPr>
        <p:txBody>
          <a:bodyPr wrap="square" rtlCol="0">
            <a:spAutoFit/>
          </a:bodyPr>
          <a:lstStyle/>
          <a:p>
            <a:endParaRPr kumimoji="1" lang="ja-JP" altLang="en-US" dirty="0"/>
          </a:p>
        </p:txBody>
      </p:sp>
      <p:sp>
        <p:nvSpPr>
          <p:cNvPr id="40" name="テキスト ボックス 39">
            <a:hlinkClick r:id="rId13"/>
            <a:extLst>
              <a:ext uri="{FF2B5EF4-FFF2-40B4-BE49-F238E27FC236}">
                <a16:creationId xmlns:a16="http://schemas.microsoft.com/office/drawing/2014/main" id="{A1DEE972-0DDA-9615-BF23-06F40E27873B}"/>
              </a:ext>
            </a:extLst>
          </p:cNvPr>
          <p:cNvSpPr txBox="1"/>
          <p:nvPr/>
        </p:nvSpPr>
        <p:spPr>
          <a:xfrm>
            <a:off x="6073806" y="1426337"/>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1014715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982980" y="855391"/>
            <a:ext cx="7269480" cy="550402"/>
          </a:xfrm>
        </p:spPr>
        <p:txBody>
          <a:bodyPr>
            <a:noAutofit/>
          </a:bodyPr>
          <a:lstStyle/>
          <a:p>
            <a:pPr algn="l">
              <a:lnSpc>
                <a:spcPts val="1800"/>
              </a:lnSpc>
            </a:pPr>
            <a:r>
              <a:rPr lang="ja-JP" altLang="en-US" sz="1600" b="1" dirty="0">
                <a:latin typeface="+mn-ea"/>
                <a:ea typeface="+mn-ea"/>
              </a:rPr>
              <a:t>　　　教員として必要な専門性</a:t>
            </a:r>
            <a:br>
              <a:rPr lang="en-US" altLang="ja-JP" sz="1600" b="1" dirty="0">
                <a:latin typeface="+mn-ea"/>
                <a:ea typeface="+mn-ea"/>
              </a:rPr>
            </a:br>
            <a:br>
              <a:rPr lang="en-US" altLang="ja-JP" sz="1600" b="1" dirty="0">
                <a:latin typeface="+mn-ea"/>
                <a:ea typeface="+mn-ea"/>
              </a:rPr>
            </a:br>
            <a:r>
              <a:rPr lang="ja-JP" altLang="en-US" sz="3600" b="1" dirty="0">
                <a:latin typeface="+mn-ea"/>
                <a:ea typeface="+mn-ea"/>
              </a:rPr>
              <a:t>学校運営（働き方改革･業務改善）</a:t>
            </a:r>
          </a:p>
        </p:txBody>
      </p:sp>
      <p:sp>
        <p:nvSpPr>
          <p:cNvPr id="4" name="正方形/長方形 3"/>
          <p:cNvSpPr/>
          <p:nvPr/>
        </p:nvSpPr>
        <p:spPr>
          <a:xfrm>
            <a:off x="85344" y="3892789"/>
            <a:ext cx="8967216" cy="1477328"/>
          </a:xfrm>
          <a:prstGeom prst="rect">
            <a:avLst/>
          </a:prstGeom>
        </p:spPr>
        <p:txBody>
          <a:bodyPr wrap="square" lIns="180000" rIns="180000">
            <a:spAutoFit/>
          </a:bodyPr>
          <a:lstStyle/>
          <a:p>
            <a:pPr marL="182563" indent="-182563" algn="just">
              <a:lnSpc>
                <a:spcPts val="2300"/>
              </a:lnSpc>
            </a:pPr>
            <a:r>
              <a:rPr lang="ja-JP" altLang="en-US" dirty="0"/>
              <a:t>◆教員が、ワークライフバランスの実現を通して、心身ともに健康で、充実した教育活動や家庭生活を送るため、学校の働き方改革が喫緊の課題</a:t>
            </a:r>
            <a:endParaRPr lang="en-US" altLang="ja-JP" dirty="0"/>
          </a:p>
          <a:p>
            <a:pPr marL="182563" indent="-182563" algn="just">
              <a:lnSpc>
                <a:spcPts val="800"/>
              </a:lnSpc>
            </a:pPr>
            <a:endParaRPr lang="en-US" altLang="ja-JP" dirty="0"/>
          </a:p>
          <a:p>
            <a:pPr marL="182563" indent="-182563" algn="just">
              <a:lnSpc>
                <a:spcPts val="2300"/>
              </a:lnSpc>
            </a:pPr>
            <a:r>
              <a:rPr lang="ja-JP" altLang="en-US" dirty="0"/>
              <a:t>◆依然として、長時間勤務の教員が多い。</a:t>
            </a:r>
            <a:endParaRPr lang="en-US" altLang="ja-JP" dirty="0"/>
          </a:p>
          <a:p>
            <a:pPr marL="182563" indent="-182563" algn="just">
              <a:lnSpc>
                <a:spcPts val="800"/>
              </a:lnSpc>
            </a:pPr>
            <a:endParaRPr lang="en-US" altLang="ja-JP" sz="2200" dirty="0"/>
          </a:p>
          <a:p>
            <a:pPr marL="182563" indent="-182563" algn="just">
              <a:lnSpc>
                <a:spcPts val="2300"/>
              </a:lnSpc>
            </a:pPr>
            <a:r>
              <a:rPr lang="ja-JP" altLang="en-US" dirty="0"/>
              <a:t>◆教員不足が深刻化しているため、働き方改革や教職の魅力向上の取り組みが重要</a:t>
            </a:r>
          </a:p>
        </p:txBody>
      </p:sp>
      <p:sp>
        <p:nvSpPr>
          <p:cNvPr id="16" name="テキスト ボックス 15"/>
          <p:cNvSpPr txBox="1"/>
          <p:nvPr/>
        </p:nvSpPr>
        <p:spPr>
          <a:xfrm>
            <a:off x="-144780" y="539733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44780" y="3538934"/>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p:cNvSpPr/>
          <p:nvPr/>
        </p:nvSpPr>
        <p:spPr>
          <a:xfrm>
            <a:off x="85344" y="5735666"/>
            <a:ext cx="8947404" cy="10130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教員が、働きがいを感じ、十分に力を発揮しながら子供と向き合っていくために、勤務時間や健康管理を意識して、働き方改革や業務改善に取り組んでいくことが求められます。</a:t>
            </a:r>
            <a:endParaRPr kumimoji="1" lang="ja-JP" altLang="en-US" sz="2200" b="1" dirty="0"/>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23</a:t>
            </a:fld>
            <a:endParaRPr kumimoji="1" lang="ja-JP" altLang="en-US"/>
          </a:p>
        </p:txBody>
      </p:sp>
      <p:graphicFrame>
        <p:nvGraphicFramePr>
          <p:cNvPr id="18" name="表 17"/>
          <p:cNvGraphicFramePr>
            <a:graphicFrameLocks noGrp="1"/>
          </p:cNvGraphicFramePr>
          <p:nvPr/>
        </p:nvGraphicFramePr>
        <p:xfrm>
          <a:off x="147066" y="1457566"/>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19" name="表 18"/>
          <p:cNvGraphicFramePr>
            <a:graphicFrameLocks noGrp="1"/>
          </p:cNvGraphicFramePr>
          <p:nvPr/>
        </p:nvGraphicFramePr>
        <p:xfrm>
          <a:off x="147066" y="184656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校務に積極的に参加するとともに、</a:t>
                      </a:r>
                      <a:r>
                        <a:rPr kumimoji="1" lang="ja-JP" altLang="en-US" sz="2000" b="1" dirty="0">
                          <a:solidFill>
                            <a:srgbClr val="FF0000"/>
                          </a:solidFill>
                          <a:latin typeface="+mn-ea"/>
                          <a:ea typeface="+mn-ea"/>
                        </a:rPr>
                        <a:t>勤務時間を意識した働き方</a:t>
                      </a:r>
                      <a:r>
                        <a:rPr kumimoji="1" lang="ja-JP" altLang="en-US" sz="2000" b="1" dirty="0">
                          <a:latin typeface="+mn-ea"/>
                          <a:ea typeface="+mn-ea"/>
                        </a:rPr>
                        <a:t>を行っている。</a:t>
                      </a:r>
                      <a:endParaRPr kumimoji="1" lang="en-US" altLang="ja-JP" sz="20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a:t>
                      </a:r>
                      <a:r>
                        <a:rPr kumimoji="1" lang="ja-JP" altLang="en-US" sz="2000" b="1" spc="0" baseline="0" dirty="0">
                          <a:latin typeface="+mn-ea"/>
                          <a:ea typeface="+mn-ea"/>
                        </a:rPr>
                        <a:t>働き方改革に積極的に取り組み、ミドルリーダーとして学校運営の持続可能な改善を支えている。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latin typeface="+mn-ea"/>
                          <a:ea typeface="+mn-ea"/>
                        </a:rPr>
                        <a:t>　学校組織マネジメント</a:t>
                      </a:r>
                      <a:r>
                        <a:rPr kumimoji="1" lang="ja-JP" altLang="en-US" sz="2000" b="1" dirty="0">
                          <a:latin typeface="+mn-ea"/>
                          <a:ea typeface="+mn-ea"/>
                        </a:rPr>
                        <a:t>の視点から、組織全体を俯瞰し、業務の効率化の具体的提案と推進を図っている。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567" y="1464785"/>
            <a:ext cx="389021" cy="389021"/>
          </a:xfrm>
          <a:prstGeom prst="rect">
            <a:avLst/>
          </a:prstGeom>
        </p:spPr>
      </p:pic>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97" y="1471838"/>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93" y="1471838"/>
            <a:ext cx="389021" cy="389021"/>
          </a:xfrm>
          <a:prstGeom prst="rect">
            <a:avLst/>
          </a:prstGeom>
        </p:spPr>
      </p:pic>
      <p:grpSp>
        <p:nvGrpSpPr>
          <p:cNvPr id="5" name="グループ化 4">
            <a:extLst>
              <a:ext uri="{FF2B5EF4-FFF2-40B4-BE49-F238E27FC236}">
                <a16:creationId xmlns:a16="http://schemas.microsoft.com/office/drawing/2014/main" id="{2A1BD50B-FA30-B1EC-9447-CC53515A0B9A}"/>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3BF1D0CE-370C-28E5-F6F8-AE73A4E29A52}"/>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EB4AF377-FBBF-D46A-B7FC-E3BFB47F25E8}"/>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2844967F-58C4-79EA-4DE8-C0FE24A45E4F}"/>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F74CB7AF-51D0-2FDD-C1E7-700CF421728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11DAF03C-F070-FDD5-C4F3-679C1AB2E090}"/>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B953EEDA-CBFC-03F0-8D5F-F68CCABBFCC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FB2DAAB4-E73D-E0C5-AAEA-07357AE857A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6" name="額縁 29">
                  <a:hlinkClick r:id="rId7"/>
                  <a:extLst>
                    <a:ext uri="{FF2B5EF4-FFF2-40B4-BE49-F238E27FC236}">
                      <a16:creationId xmlns:a16="http://schemas.microsoft.com/office/drawing/2014/main" id="{FD317284-2D82-BCC6-F7A0-3C59BB0FA09A}"/>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04453EC5-6741-6026-64DB-09B0E768B7A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FB141840-671A-924E-B403-F56638F3016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23">
              <a:hlinkClick r:id="rId10" action="ppaction://hlinksldjump"/>
              <a:extLst>
                <a:ext uri="{FF2B5EF4-FFF2-40B4-BE49-F238E27FC236}">
                  <a16:creationId xmlns:a16="http://schemas.microsoft.com/office/drawing/2014/main" id="{C30023A6-EF04-57C6-537E-6B4964253692}"/>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511971F6-EE58-C494-E8CE-BED7419B54E2}"/>
              </a:ext>
            </a:extLst>
          </p:cNvPr>
          <p:cNvSpPr txBox="1"/>
          <p:nvPr/>
        </p:nvSpPr>
        <p:spPr>
          <a:xfrm>
            <a:off x="239917" y="1482720"/>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A4874FD6-55B2-8AC5-0582-50B0FE31317B}"/>
              </a:ext>
            </a:extLst>
          </p:cNvPr>
          <p:cNvSpPr txBox="1"/>
          <p:nvPr/>
        </p:nvSpPr>
        <p:spPr>
          <a:xfrm>
            <a:off x="3169958" y="1471838"/>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D45C3F7B-9E0E-08FC-BBAC-93FB6A4DE188}"/>
              </a:ext>
            </a:extLst>
          </p:cNvPr>
          <p:cNvSpPr txBox="1"/>
          <p:nvPr/>
        </p:nvSpPr>
        <p:spPr>
          <a:xfrm>
            <a:off x="6073806" y="1457566"/>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3440650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75057" y="961220"/>
            <a:ext cx="9085326" cy="531883"/>
          </a:xfrm>
        </p:spPr>
        <p:txBody>
          <a:bodyPr>
            <a:noAutofit/>
          </a:bodyPr>
          <a:lstStyle/>
          <a:p>
            <a:pPr algn="l">
              <a:lnSpc>
                <a:spcPct val="100000"/>
              </a:lnSpc>
            </a:pPr>
            <a:r>
              <a:rPr lang="ja-JP" altLang="en-US" sz="1600" b="1" dirty="0">
                <a:latin typeface="+mn-ea"/>
                <a:ea typeface="+mn-ea"/>
              </a:rPr>
              <a:t>　　　教員として必要な専門性　</a:t>
            </a:r>
            <a:br>
              <a:rPr lang="en-US" altLang="ja-JP" sz="1600" b="1" dirty="0">
                <a:latin typeface="+mn-ea"/>
                <a:ea typeface="+mn-ea"/>
              </a:rPr>
            </a:br>
            <a:r>
              <a:rPr lang="ja-JP" altLang="en-US" sz="1600" b="1" dirty="0">
                <a:latin typeface="+mn-ea"/>
                <a:ea typeface="+mn-ea"/>
              </a:rPr>
              <a:t>　</a:t>
            </a:r>
            <a:r>
              <a:rPr lang="ja-JP" altLang="en-US" sz="3000" b="1" dirty="0">
                <a:latin typeface="+mn-ea"/>
                <a:ea typeface="+mn-ea"/>
              </a:rPr>
              <a:t>特別な配慮や支援を必要とする児童生徒への対応</a:t>
            </a:r>
          </a:p>
        </p:txBody>
      </p:sp>
      <p:sp>
        <p:nvSpPr>
          <p:cNvPr id="4" name="正方形/長方形 3"/>
          <p:cNvSpPr/>
          <p:nvPr/>
        </p:nvSpPr>
        <p:spPr>
          <a:xfrm>
            <a:off x="85344" y="3858418"/>
            <a:ext cx="8999982" cy="1379865"/>
          </a:xfrm>
          <a:prstGeom prst="rect">
            <a:avLst/>
          </a:prstGeom>
        </p:spPr>
        <p:txBody>
          <a:bodyPr wrap="square" lIns="180000" rIns="180000">
            <a:spAutoFit/>
          </a:bodyPr>
          <a:lstStyle/>
          <a:p>
            <a:pPr marL="182558" indent="-182558" algn="just"/>
            <a:r>
              <a:rPr lang="ja-JP" altLang="en-US" dirty="0"/>
              <a:t>◆不登校児童生徒数は年々増加傾向（小学校低学年、中学校１年生の増加）</a:t>
            </a:r>
            <a:endParaRPr lang="en-US" altLang="ja-JP" dirty="0"/>
          </a:p>
          <a:p>
            <a:pPr marL="182558" indent="-182558" algn="just">
              <a:lnSpc>
                <a:spcPts val="700"/>
              </a:lnSpc>
            </a:pPr>
            <a:endParaRPr lang="en-US" altLang="ja-JP" sz="2000" dirty="0"/>
          </a:p>
          <a:p>
            <a:pPr marL="182558" indent="-182558" algn="just"/>
            <a:r>
              <a:rPr lang="ja-JP" altLang="en-US" dirty="0"/>
              <a:t>◆児童生徒の家庭環境の多様化･複雑化、発達障害等の個々の特性への理解</a:t>
            </a:r>
            <a:endParaRPr lang="en-US" altLang="ja-JP" dirty="0"/>
          </a:p>
          <a:p>
            <a:pPr marL="182558" indent="-182558" algn="just">
              <a:lnSpc>
                <a:spcPts val="700"/>
              </a:lnSpc>
            </a:pPr>
            <a:endParaRPr lang="en-US" altLang="ja-JP" dirty="0"/>
          </a:p>
          <a:p>
            <a:pPr marL="182558" indent="-182558" algn="just"/>
            <a:r>
              <a:rPr lang="ja-JP" altLang="en-US" dirty="0"/>
              <a:t>◆不登校</a:t>
            </a:r>
            <a:r>
              <a:rPr lang="en-US" altLang="ja-JP" dirty="0"/>
              <a:t>､</a:t>
            </a:r>
            <a:r>
              <a:rPr lang="ja-JP" altLang="en-US" dirty="0"/>
              <a:t>子供の貧困</a:t>
            </a:r>
            <a:r>
              <a:rPr lang="en-US" altLang="ja-JP" dirty="0"/>
              <a:t>､</a:t>
            </a:r>
            <a:r>
              <a:rPr lang="ja-JP" altLang="en-US" dirty="0"/>
              <a:t>ヤングケアラー</a:t>
            </a:r>
            <a:r>
              <a:rPr lang="en-US" altLang="ja-JP" dirty="0"/>
              <a:t>､</a:t>
            </a:r>
            <a:r>
              <a:rPr lang="ja-JP" altLang="en-US" dirty="0"/>
              <a:t>外国籍児童生徒への支援は、福祉等の専門家と連携した環境への働きかけとともに</a:t>
            </a:r>
            <a:r>
              <a:rPr lang="en-US" altLang="ja-JP" dirty="0"/>
              <a:t>､</a:t>
            </a:r>
            <a:r>
              <a:rPr lang="ja-JP" altLang="en-US" dirty="0"/>
              <a:t>フリースクール等関係機関との連携も必要</a:t>
            </a:r>
          </a:p>
        </p:txBody>
      </p:sp>
      <p:sp>
        <p:nvSpPr>
          <p:cNvPr id="6" name="テキスト ボックス 5"/>
          <p:cNvSpPr txBox="1"/>
          <p:nvPr/>
        </p:nvSpPr>
        <p:spPr>
          <a:xfrm>
            <a:off x="-155448" y="3559445"/>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19870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607141"/>
            <a:ext cx="8947404" cy="11022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多様な背景をもつ児童生徒には、家庭環境や本人の特性を理解した支援が必要なため、スクールカウンセラーやスクールソーシャルワーカー、関係機関等と連携･協働した組織的な支援体制が求められます。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24</a:t>
            </a:fld>
            <a:endParaRPr kumimoji="1" lang="ja-JP" altLang="en-US"/>
          </a:p>
        </p:txBody>
      </p:sp>
      <p:graphicFrame>
        <p:nvGraphicFramePr>
          <p:cNvPr id="10" name="表 9"/>
          <p:cNvGraphicFramePr>
            <a:graphicFrameLocks noGrp="1"/>
          </p:cNvGraphicFramePr>
          <p:nvPr/>
        </p:nvGraphicFramePr>
        <p:xfrm>
          <a:off x="147066" y="1465017"/>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86522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effectLst/>
                        </a:rPr>
                        <a:t>　児童生徒の個々の状況や背景を理解し、スクールカウンセラー等からの助言を受け、適切な支援をしている。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児童生徒の個々の状況や背景を分析し、</a:t>
                      </a:r>
                      <a:r>
                        <a:rPr kumimoji="1" lang="ja-JP" altLang="en-US" sz="2000" b="1" dirty="0">
                          <a:solidFill>
                            <a:srgbClr val="FF0000"/>
                          </a:solidFill>
                        </a:rPr>
                        <a:t>スクールカウンセラー等と連携・協働</a:t>
                      </a:r>
                      <a:r>
                        <a:rPr kumimoji="1" lang="ja-JP" altLang="en-US" sz="2000" b="1" dirty="0"/>
                        <a:t>し、適切な支援をしている。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福祉等の関係機関との連携・協働を推進し、組織的な校内支援体制の充実を図っている。</a:t>
                      </a:r>
                    </a:p>
                  </a:txBody>
                  <a:tcP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9711" y="1469960"/>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2508" y="146727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459425"/>
            <a:ext cx="389021" cy="389021"/>
          </a:xfrm>
          <a:prstGeom prst="rect">
            <a:avLst/>
          </a:prstGeom>
        </p:spPr>
      </p:pic>
      <p:grpSp>
        <p:nvGrpSpPr>
          <p:cNvPr id="3" name="グループ化 2">
            <a:extLst>
              <a:ext uri="{FF2B5EF4-FFF2-40B4-BE49-F238E27FC236}">
                <a16:creationId xmlns:a16="http://schemas.microsoft.com/office/drawing/2014/main" id="{648CC9B8-2798-1FE6-630C-D727D67834E0}"/>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8B693033-1303-8A67-24F2-3BCB9D43FF38}"/>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8E70F5D9-2408-F7EB-0AEA-4BFCD6B551A4}"/>
                  </a:ext>
                </a:extLst>
              </p:cNvPr>
              <p:cNvGrpSpPr/>
              <p:nvPr/>
            </p:nvGrpSpPr>
            <p:grpSpPr>
              <a:xfrm>
                <a:off x="150483" y="75115"/>
                <a:ext cx="6953733" cy="402824"/>
                <a:chOff x="9330690" y="4935897"/>
                <a:chExt cx="6953733" cy="402824"/>
              </a:xfrm>
            </p:grpSpPr>
            <p:sp>
              <p:nvSpPr>
                <p:cNvPr id="12" name="額縁 24">
                  <a:hlinkClick r:id="" action="ppaction://hlinkshowjump?jump=firstslide"/>
                  <a:extLst>
                    <a:ext uri="{FF2B5EF4-FFF2-40B4-BE49-F238E27FC236}">
                      <a16:creationId xmlns:a16="http://schemas.microsoft.com/office/drawing/2014/main" id="{6FEEC62A-3491-C9C9-5FF9-369B130BDFC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25">
                  <a:hlinkClick r:id="rId3" action="ppaction://hlinksldjump"/>
                  <a:extLst>
                    <a:ext uri="{FF2B5EF4-FFF2-40B4-BE49-F238E27FC236}">
                      <a16:creationId xmlns:a16="http://schemas.microsoft.com/office/drawing/2014/main" id="{1D2EDB26-AD92-1FB1-7AE1-1CBBDA93478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26">
                  <a:hlinkClick r:id="rId4" action="ppaction://hlinksldjump"/>
                  <a:extLst>
                    <a:ext uri="{FF2B5EF4-FFF2-40B4-BE49-F238E27FC236}">
                      <a16:creationId xmlns:a16="http://schemas.microsoft.com/office/drawing/2014/main" id="{ADA450AD-1B84-C3D0-B8CB-3609539F119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5" action="ppaction://hlinksldjump"/>
                  <a:extLst>
                    <a:ext uri="{FF2B5EF4-FFF2-40B4-BE49-F238E27FC236}">
                      <a16:creationId xmlns:a16="http://schemas.microsoft.com/office/drawing/2014/main" id="{3449F26C-AC60-92CD-D904-DFE71BDC375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2" name="額縁 28">
                  <a:hlinkClick r:id="rId6" action="ppaction://hlinksldjump"/>
                  <a:extLst>
                    <a:ext uri="{FF2B5EF4-FFF2-40B4-BE49-F238E27FC236}">
                      <a16:creationId xmlns:a16="http://schemas.microsoft.com/office/drawing/2014/main" id="{1B0B0FB2-1D8B-BB1C-04FA-88C08BF4332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6" name="額縁 29">
                  <a:hlinkClick r:id="rId7"/>
                  <a:extLst>
                    <a:ext uri="{FF2B5EF4-FFF2-40B4-BE49-F238E27FC236}">
                      <a16:creationId xmlns:a16="http://schemas.microsoft.com/office/drawing/2014/main" id="{9A7EA2D0-AD14-2AC8-EF5A-3959332A9524}"/>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1276F889-4A5B-F8FF-2A57-A3068545114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9" action="ppaction://hlinksldjump"/>
                <a:extLst>
                  <a:ext uri="{FF2B5EF4-FFF2-40B4-BE49-F238E27FC236}">
                    <a16:creationId xmlns:a16="http://schemas.microsoft.com/office/drawing/2014/main" id="{5D89FF44-F222-8166-61BC-A72EBF71DA96}"/>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0" action="ppaction://hlinksldjump"/>
              <a:extLst>
                <a:ext uri="{FF2B5EF4-FFF2-40B4-BE49-F238E27FC236}">
                  <a16:creationId xmlns:a16="http://schemas.microsoft.com/office/drawing/2014/main" id="{E29D2823-65BC-FF64-E091-3DB11DDD7C45}"/>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D1776286-1F23-2DDF-8FE0-C3B4605AE20B}"/>
              </a:ext>
            </a:extLst>
          </p:cNvPr>
          <p:cNvSpPr txBox="1"/>
          <p:nvPr/>
        </p:nvSpPr>
        <p:spPr>
          <a:xfrm>
            <a:off x="248077" y="1493103"/>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80107FE5-16A1-72C8-B709-083AD59D1476}"/>
              </a:ext>
            </a:extLst>
          </p:cNvPr>
          <p:cNvSpPr txBox="1"/>
          <p:nvPr/>
        </p:nvSpPr>
        <p:spPr>
          <a:xfrm>
            <a:off x="3149536" y="1473768"/>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835956C9-1E85-1F16-4FE4-FB596F574FED}"/>
              </a:ext>
            </a:extLst>
          </p:cNvPr>
          <p:cNvSpPr txBox="1"/>
          <p:nvPr/>
        </p:nvSpPr>
        <p:spPr>
          <a:xfrm>
            <a:off x="6087417" y="1520486"/>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2342974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203198" y="808022"/>
            <a:ext cx="6711696" cy="550402"/>
          </a:xfrm>
        </p:spPr>
        <p:txBody>
          <a:bodyPr>
            <a:noAutofit/>
          </a:bodyPr>
          <a:lstStyle/>
          <a:p>
            <a:r>
              <a:rPr lang="ja-JP" altLang="en-US" sz="1800" b="1" dirty="0">
                <a:latin typeface="+mn-ea"/>
                <a:ea typeface="+mn-ea"/>
              </a:rPr>
              <a:t>教員として必要な専門性　　</a:t>
            </a:r>
            <a:r>
              <a:rPr lang="ja-JP" altLang="en-US" sz="3600" b="1" dirty="0">
                <a:latin typeface="+mn-ea"/>
                <a:ea typeface="+mn-ea"/>
              </a:rPr>
              <a:t>自ら学ぶ姿勢</a:t>
            </a:r>
          </a:p>
        </p:txBody>
      </p:sp>
      <p:sp>
        <p:nvSpPr>
          <p:cNvPr id="3" name="正方形/長方形 2"/>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solidFill>
                  <a:schemeClr val="tx1"/>
                </a:solidFill>
              </a:rPr>
              <a:t>教師自身が学び（研修観）の転換を図り、常に社会情勢や今日的教育課題に関心を持ちながら学び続けていくことにより、職務遂行に必要な資質能力を</a:t>
            </a:r>
            <a:r>
              <a:rPr lang="ja-JP" altLang="en-US" sz="2200" b="1" dirty="0">
                <a:solidFill>
                  <a:srgbClr val="FF0000"/>
                </a:solidFill>
              </a:rPr>
              <a:t>主体的にマネジメント</a:t>
            </a:r>
            <a:r>
              <a:rPr lang="ja-JP" altLang="en-US" sz="2200" b="1" dirty="0">
                <a:solidFill>
                  <a:schemeClr val="tx1"/>
                </a:solidFill>
              </a:rPr>
              <a:t>していくことが求められます。</a:t>
            </a:r>
            <a:endParaRPr kumimoji="1" lang="ja-JP" altLang="en-US" sz="2200" b="1" dirty="0">
              <a:solidFill>
                <a:schemeClr val="tx1"/>
              </a:solidFill>
            </a:endParaRPr>
          </a:p>
        </p:txBody>
      </p:sp>
      <p:sp>
        <p:nvSpPr>
          <p:cNvPr id="16" name="テキスト ボックス 15"/>
          <p:cNvSpPr txBox="1"/>
          <p:nvPr/>
        </p:nvSpPr>
        <p:spPr>
          <a:xfrm>
            <a:off x="-115062" y="3428427"/>
            <a:ext cx="17739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13157" y="541349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25</a:t>
            </a:fld>
            <a:endParaRPr kumimoji="1" lang="ja-JP" altLang="en-US"/>
          </a:p>
        </p:txBody>
      </p:sp>
      <p:graphicFrame>
        <p:nvGraphicFramePr>
          <p:cNvPr id="18" name="表 17"/>
          <p:cNvGraphicFramePr>
            <a:graphicFrameLocks noGrp="1"/>
          </p:cNvGraphicFramePr>
          <p:nvPr/>
        </p:nvGraphicFramePr>
        <p:xfrm>
          <a:off x="147066" y="1369983"/>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19" name="表 18"/>
          <p:cNvGraphicFramePr>
            <a:graphicFrameLocks noGrp="1"/>
          </p:cNvGraphicFramePr>
          <p:nvPr/>
        </p:nvGraphicFramePr>
        <p:xfrm>
          <a:off x="147066" y="1758005"/>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solidFill>
                            <a:srgbClr val="FF0000"/>
                          </a:solidFill>
                          <a:effectLst>
                            <a:outerShdw blurRad="38100" dist="38100" dir="2700000" algn="tl">
                              <a:srgbClr val="000000">
                                <a:alpha val="43137"/>
                              </a:srgbClr>
                            </a:outerShdw>
                          </a:effectLst>
                          <a:latin typeface="+mn-ea"/>
                          <a:ea typeface="+mn-ea"/>
                        </a:rPr>
                        <a:t>　</a:t>
                      </a:r>
                      <a:r>
                        <a:rPr kumimoji="1" lang="ja-JP" altLang="en-US" sz="2000" b="1" spc="-100" baseline="0" dirty="0">
                          <a:solidFill>
                            <a:schemeClr val="tx1"/>
                          </a:solidFill>
                          <a:latin typeface="+mn-ea"/>
                          <a:ea typeface="+mn-ea"/>
                        </a:rPr>
                        <a:t>自己の課題を認識し、必要な</a:t>
                      </a:r>
                      <a:r>
                        <a:rPr kumimoji="1" lang="ja-JP" altLang="en-US" sz="2000" b="1" spc="-100" baseline="0" dirty="0">
                          <a:solidFill>
                            <a:srgbClr val="FF0000"/>
                          </a:solidFill>
                          <a:latin typeface="+mn-ea"/>
                          <a:ea typeface="+mn-ea"/>
                        </a:rPr>
                        <a:t>研修</a:t>
                      </a:r>
                      <a:r>
                        <a:rPr kumimoji="1" lang="ja-JP" altLang="en-US" sz="2000" b="1" spc="-100" baseline="0" dirty="0">
                          <a:solidFill>
                            <a:schemeClr val="tx1"/>
                          </a:solidFill>
                          <a:latin typeface="+mn-ea"/>
                          <a:ea typeface="+mn-ea"/>
                        </a:rPr>
                        <a:t>に主体的に取り組むとともに、</a:t>
                      </a:r>
                      <a:r>
                        <a:rPr kumimoji="1" lang="ja-JP" altLang="en-US" sz="2000" b="1" spc="-100" baseline="0" dirty="0">
                          <a:solidFill>
                            <a:srgbClr val="FF0000"/>
                          </a:solidFill>
                          <a:latin typeface="+mn-ea"/>
                          <a:ea typeface="+mn-ea"/>
                        </a:rPr>
                        <a:t>広い視野をもって自己研鑽</a:t>
                      </a:r>
                      <a:r>
                        <a:rPr kumimoji="1" lang="ja-JP" altLang="en-US" sz="2000" b="1" spc="-100" baseline="0" dirty="0">
                          <a:solidFill>
                            <a:schemeClr val="tx1"/>
                          </a:solidFill>
                          <a:latin typeface="+mn-ea"/>
                          <a:ea typeface="+mn-ea"/>
                        </a:rPr>
                        <a:t>を積んでいる。</a:t>
                      </a:r>
                      <a:endParaRPr kumimoji="1" lang="ja-JP" altLang="en-US" sz="2000" b="0" spc="-100" baseline="0" dirty="0">
                        <a:solidFill>
                          <a:schemeClr val="tx1"/>
                        </a:solidFill>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ミドルリーダーとして、積極的に</a:t>
                      </a:r>
                      <a:r>
                        <a:rPr kumimoji="1" lang="ja-JP" altLang="en-US" sz="2000" b="1" spc="-100" baseline="0" dirty="0">
                          <a:solidFill>
                            <a:srgbClr val="FF0000"/>
                          </a:solidFill>
                          <a:latin typeface="+mn-ea"/>
                          <a:ea typeface="+mn-ea"/>
                        </a:rPr>
                        <a:t>研修</a:t>
                      </a:r>
                      <a:r>
                        <a:rPr kumimoji="1" lang="ja-JP" altLang="en-US" sz="2000" b="1" spc="-100" baseline="0" dirty="0">
                          <a:latin typeface="+mn-ea"/>
                          <a:ea typeface="+mn-ea"/>
                        </a:rPr>
                        <a:t>に参加し、その成果を同僚と共有して、自校の教育活動全体に生かしている。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自校の教育課題に対応した</a:t>
                      </a:r>
                      <a:r>
                        <a:rPr kumimoji="1" lang="ja-JP" altLang="en-US" sz="2000" b="1" spc="-100" baseline="0" dirty="0">
                          <a:solidFill>
                            <a:srgbClr val="FF0000"/>
                          </a:solidFill>
                          <a:latin typeface="+mn-ea"/>
                          <a:ea typeface="+mn-ea"/>
                        </a:rPr>
                        <a:t>研修</a:t>
                      </a:r>
                      <a:r>
                        <a:rPr kumimoji="1" lang="ja-JP" altLang="en-US" sz="2000" b="1" spc="-100" baseline="0" dirty="0">
                          <a:latin typeface="+mn-ea"/>
                          <a:ea typeface="+mn-ea"/>
                        </a:rPr>
                        <a:t>を企画・立案し、チームとしての学校の組織力を高める取組を推進している。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0925" y="1377202"/>
            <a:ext cx="389021" cy="389021"/>
          </a:xfrm>
          <a:prstGeom prst="rect">
            <a:avLst/>
          </a:prstGeom>
        </p:spPr>
      </p:pic>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0601" y="1377202"/>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9682" y="1377202"/>
            <a:ext cx="389021" cy="389021"/>
          </a:xfrm>
          <a:prstGeom prst="rect">
            <a:avLst/>
          </a:prstGeom>
        </p:spPr>
      </p:pic>
      <p:sp>
        <p:nvSpPr>
          <p:cNvPr id="39" name="正方形/長方形 38"/>
          <p:cNvSpPr/>
          <p:nvPr/>
        </p:nvSpPr>
        <p:spPr>
          <a:xfrm>
            <a:off x="0" y="3734282"/>
            <a:ext cx="9085326" cy="1608133"/>
          </a:xfrm>
          <a:prstGeom prst="rect">
            <a:avLst/>
          </a:prstGeom>
        </p:spPr>
        <p:txBody>
          <a:bodyPr wrap="square" lIns="180000" rIns="180000">
            <a:spAutoFit/>
          </a:bodyPr>
          <a:lstStyle/>
          <a:p>
            <a:pPr marL="182563" indent="-182563" algn="just">
              <a:lnSpc>
                <a:spcPts val="2300"/>
              </a:lnSpc>
            </a:pPr>
            <a:r>
              <a:rPr lang="ja-JP" altLang="en-US" dirty="0"/>
              <a:t>◆組織の力で学校が抱える課題の解決や教育活動の質の向上を図ることが喫緊の課題</a:t>
            </a:r>
            <a:endParaRPr lang="en-US" altLang="ja-JP" dirty="0"/>
          </a:p>
          <a:p>
            <a:pPr marL="182563" indent="-182563" algn="just">
              <a:lnSpc>
                <a:spcPts val="800"/>
              </a:lnSpc>
            </a:pPr>
            <a:endParaRPr lang="en-US" altLang="ja-JP" sz="2200" dirty="0"/>
          </a:p>
          <a:p>
            <a:pPr marL="182563" indent="-182563" algn="just">
              <a:lnSpc>
                <a:spcPts val="2300"/>
              </a:lnSpc>
            </a:pPr>
            <a:r>
              <a:rPr lang="ja-JP" altLang="en-US" dirty="0"/>
              <a:t>◆</a:t>
            </a:r>
            <a:r>
              <a:rPr lang="en-US" altLang="ja-JP" dirty="0"/>
              <a:t>VUCA</a:t>
            </a:r>
            <a:r>
              <a:rPr lang="ja-JP" altLang="en-US" dirty="0"/>
              <a:t>の時代、教員が主体的に学ぶ姿勢が求められる。</a:t>
            </a:r>
            <a:endParaRPr lang="en-US" altLang="ja-JP" strike="sngStrike" dirty="0"/>
          </a:p>
          <a:p>
            <a:pPr marL="182563" indent="-182563" algn="just">
              <a:lnSpc>
                <a:spcPts val="800"/>
              </a:lnSpc>
            </a:pPr>
            <a:endParaRPr lang="en-US" altLang="ja-JP" sz="2200" dirty="0"/>
          </a:p>
          <a:p>
            <a:pPr marL="182563" indent="-182563" algn="just">
              <a:lnSpc>
                <a:spcPts val="2300"/>
              </a:lnSpc>
            </a:pPr>
            <a:r>
              <a:rPr lang="ja-JP" altLang="en-US" dirty="0"/>
              <a:t>◆探究心をもちつつ、自らの専門性を向上させる学びが重要</a:t>
            </a:r>
            <a:endParaRPr lang="en-US" altLang="ja-JP" dirty="0"/>
          </a:p>
          <a:p>
            <a:pPr marL="182563" indent="-182563" algn="just">
              <a:lnSpc>
                <a:spcPts val="800"/>
              </a:lnSpc>
            </a:pPr>
            <a:endParaRPr lang="en-US" altLang="ja-JP" sz="2100" dirty="0"/>
          </a:p>
          <a:p>
            <a:pPr marL="182563" indent="-182563" algn="just"/>
            <a:r>
              <a:rPr lang="ja-JP" altLang="en-US" dirty="0"/>
              <a:t>◆学校力を高めるための校内研究の推進方法について学ぶことが大切</a:t>
            </a:r>
          </a:p>
        </p:txBody>
      </p:sp>
      <p:grpSp>
        <p:nvGrpSpPr>
          <p:cNvPr id="4" name="グループ化 3">
            <a:extLst>
              <a:ext uri="{FF2B5EF4-FFF2-40B4-BE49-F238E27FC236}">
                <a16:creationId xmlns:a16="http://schemas.microsoft.com/office/drawing/2014/main" id="{2F68200B-5970-F4A5-D824-DE7C331E451E}"/>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B1E5E416-85C9-FE0C-BABF-461D480CCEA4}"/>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1B0E261F-1087-79D0-1336-E0F61749CE12}"/>
                  </a:ext>
                </a:extLst>
              </p:cNvPr>
              <p:cNvGrpSpPr/>
              <p:nvPr/>
            </p:nvGrpSpPr>
            <p:grpSpPr>
              <a:xfrm>
                <a:off x="150483" y="75115"/>
                <a:ext cx="6953733" cy="402824"/>
                <a:chOff x="9330690" y="4935897"/>
                <a:chExt cx="6953733" cy="402824"/>
              </a:xfrm>
            </p:grpSpPr>
            <p:sp>
              <p:nvSpPr>
                <p:cNvPr id="10" name="額縁 24">
                  <a:hlinkClick r:id="" action="ppaction://hlinkshowjump?jump=firstslide"/>
                  <a:extLst>
                    <a:ext uri="{FF2B5EF4-FFF2-40B4-BE49-F238E27FC236}">
                      <a16:creationId xmlns:a16="http://schemas.microsoft.com/office/drawing/2014/main" id="{4252F7D6-9827-F76D-53CA-F02349A8558B}"/>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3" action="ppaction://hlinksldjump"/>
                  <a:extLst>
                    <a:ext uri="{FF2B5EF4-FFF2-40B4-BE49-F238E27FC236}">
                      <a16:creationId xmlns:a16="http://schemas.microsoft.com/office/drawing/2014/main" id="{4F817E15-A778-7FFE-5D56-DCA5F70872B9}"/>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4" action="ppaction://hlinksldjump"/>
                  <a:extLst>
                    <a:ext uri="{FF2B5EF4-FFF2-40B4-BE49-F238E27FC236}">
                      <a16:creationId xmlns:a16="http://schemas.microsoft.com/office/drawing/2014/main" id="{A66427BA-41B3-961C-25AA-F8E83491040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5" action="ppaction://hlinksldjump"/>
                  <a:extLst>
                    <a:ext uri="{FF2B5EF4-FFF2-40B4-BE49-F238E27FC236}">
                      <a16:creationId xmlns:a16="http://schemas.microsoft.com/office/drawing/2014/main" id="{95D33B79-3E19-CB7F-7410-6ABFD54EC49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4" name="額縁 28">
                  <a:hlinkClick r:id="rId6" action="ppaction://hlinksldjump"/>
                  <a:extLst>
                    <a:ext uri="{FF2B5EF4-FFF2-40B4-BE49-F238E27FC236}">
                      <a16:creationId xmlns:a16="http://schemas.microsoft.com/office/drawing/2014/main" id="{E90FCB3B-4DE9-938C-5EAC-910306458010}"/>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5" name="額縁 29">
                  <a:hlinkClick r:id="rId7"/>
                  <a:extLst>
                    <a:ext uri="{FF2B5EF4-FFF2-40B4-BE49-F238E27FC236}">
                      <a16:creationId xmlns:a16="http://schemas.microsoft.com/office/drawing/2014/main" id="{DDE727A4-46B0-3544-5793-E2D431DE078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8" action="ppaction://hlinksldjump"/>
                  <a:extLst>
                    <a:ext uri="{FF2B5EF4-FFF2-40B4-BE49-F238E27FC236}">
                      <a16:creationId xmlns:a16="http://schemas.microsoft.com/office/drawing/2014/main" id="{BEC8D875-A402-8F22-B230-AE37E94CE896}"/>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9" action="ppaction://hlinksldjump"/>
                <a:extLst>
                  <a:ext uri="{FF2B5EF4-FFF2-40B4-BE49-F238E27FC236}">
                    <a16:creationId xmlns:a16="http://schemas.microsoft.com/office/drawing/2014/main" id="{3950DC0E-06E7-738F-C70C-4B4B0F94AF25}"/>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0" action="ppaction://hlinksldjump"/>
              <a:extLst>
                <a:ext uri="{FF2B5EF4-FFF2-40B4-BE49-F238E27FC236}">
                  <a16:creationId xmlns:a16="http://schemas.microsoft.com/office/drawing/2014/main" id="{170FFF0B-B8F6-ADB8-3A65-2C6460B905AA}"/>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C04483F5-EBC2-75B4-31E4-8284B4489C35}"/>
              </a:ext>
            </a:extLst>
          </p:cNvPr>
          <p:cNvSpPr txBox="1"/>
          <p:nvPr/>
        </p:nvSpPr>
        <p:spPr>
          <a:xfrm>
            <a:off x="248077" y="1354681"/>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8147E34D-BB89-3AFB-6164-2E87DE419117}"/>
              </a:ext>
            </a:extLst>
          </p:cNvPr>
          <p:cNvSpPr txBox="1"/>
          <p:nvPr/>
        </p:nvSpPr>
        <p:spPr>
          <a:xfrm>
            <a:off x="3149536" y="1354680"/>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1F07ECCF-D09E-0D44-1E6D-332BCE2700EC}"/>
              </a:ext>
            </a:extLst>
          </p:cNvPr>
          <p:cNvSpPr txBox="1"/>
          <p:nvPr/>
        </p:nvSpPr>
        <p:spPr>
          <a:xfrm>
            <a:off x="6062779" y="1373726"/>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1052572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 name="正方形/長方形 2"/>
          <p:cNvSpPr/>
          <p:nvPr/>
        </p:nvSpPr>
        <p:spPr>
          <a:xfrm>
            <a:off x="97155" y="5740823"/>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教育におけるデジタル化の進展に伴い、ＩＣＴや教育データ等の活用による「学習者主体の授業」の実現とともに、働き方改革のＩＣＴ化も含め、ＩＣＴ活用指導力は、全ての教員に求められます。</a:t>
            </a:r>
            <a:endParaRPr kumimoji="1" lang="ja-JP" altLang="en-US" sz="2200" b="1" dirty="0"/>
          </a:p>
        </p:txBody>
      </p:sp>
      <p:sp>
        <p:nvSpPr>
          <p:cNvPr id="2" name="タイトル 1"/>
          <p:cNvSpPr>
            <a:spLocks noGrp="1"/>
          </p:cNvSpPr>
          <p:nvPr>
            <p:ph type="ctrTitle"/>
          </p:nvPr>
        </p:nvSpPr>
        <p:spPr>
          <a:xfrm>
            <a:off x="779907" y="559848"/>
            <a:ext cx="7581900" cy="849200"/>
          </a:xfrm>
        </p:spPr>
        <p:txBody>
          <a:bodyPr>
            <a:noAutofit/>
          </a:bodyPr>
          <a:lstStyle/>
          <a:p>
            <a:pPr algn="l">
              <a:lnSpc>
                <a:spcPts val="1800"/>
              </a:lnSpc>
            </a:pPr>
            <a:r>
              <a:rPr lang="ja-JP" altLang="en-US" sz="1600" b="1" dirty="0">
                <a:latin typeface="+mn-ea"/>
                <a:ea typeface="+mn-ea"/>
              </a:rPr>
              <a:t>　　教員として必要な専門性</a:t>
            </a:r>
            <a:br>
              <a:rPr lang="en-US" altLang="ja-JP" sz="1600" b="1" dirty="0">
                <a:latin typeface="+mn-ea"/>
                <a:ea typeface="+mn-ea"/>
              </a:rPr>
            </a:br>
            <a:br>
              <a:rPr lang="en-US" altLang="ja-JP" sz="1600" b="1" dirty="0">
                <a:latin typeface="+mn-ea"/>
              </a:rPr>
            </a:br>
            <a:r>
              <a:rPr lang="ja-JP" altLang="en-US" sz="3600" b="1" dirty="0">
                <a:latin typeface="+mn-ea"/>
                <a:ea typeface="+mn-ea"/>
              </a:rPr>
              <a:t>ＩＣＴや情報･教育データの利活用</a:t>
            </a:r>
          </a:p>
        </p:txBody>
      </p:sp>
      <p:sp>
        <p:nvSpPr>
          <p:cNvPr id="4" name="正方形/長方形 3"/>
          <p:cNvSpPr/>
          <p:nvPr/>
        </p:nvSpPr>
        <p:spPr>
          <a:xfrm>
            <a:off x="97155" y="3775675"/>
            <a:ext cx="9141714" cy="1644040"/>
          </a:xfrm>
          <a:prstGeom prst="rect">
            <a:avLst/>
          </a:prstGeom>
        </p:spPr>
        <p:txBody>
          <a:bodyPr wrap="square" lIns="180000" rIns="180000">
            <a:spAutoFit/>
          </a:bodyPr>
          <a:lstStyle/>
          <a:p>
            <a:pPr marL="182563" indent="-182563" algn="just">
              <a:lnSpc>
                <a:spcPts val="2000"/>
              </a:lnSpc>
            </a:pPr>
            <a:r>
              <a:rPr lang="ja-JP" altLang="en-US" dirty="0"/>
              <a:t>◆</a:t>
            </a:r>
            <a:r>
              <a:rPr lang="en-US" altLang="ja-JP" dirty="0">
                <a:latin typeface="+mn-ea"/>
              </a:rPr>
              <a:t>GIGA</a:t>
            </a:r>
            <a:r>
              <a:rPr lang="ja-JP" altLang="en-US" dirty="0">
                <a:latin typeface="+mn-ea"/>
              </a:rPr>
              <a:t>スクール構想</a:t>
            </a:r>
            <a:r>
              <a:rPr lang="ja-JP" altLang="en-US" dirty="0"/>
              <a:t>による</a:t>
            </a:r>
            <a:r>
              <a:rPr lang="ja-JP" altLang="en-US" dirty="0">
                <a:latin typeface="+mn-ea"/>
              </a:rPr>
              <a:t>一人一台端末の活用や、情報・教育データおよび生成</a:t>
            </a:r>
            <a:r>
              <a:rPr lang="en-US" altLang="ja-JP" dirty="0">
                <a:latin typeface="+mn-ea"/>
              </a:rPr>
              <a:t>AI</a:t>
            </a:r>
            <a:r>
              <a:rPr lang="ja-JP" altLang="en-US" dirty="0">
                <a:latin typeface="+mn-ea"/>
              </a:rPr>
              <a:t>の学校現場での利活用など、教育</a:t>
            </a:r>
            <a:r>
              <a:rPr lang="en-US" altLang="ja-JP" dirty="0">
                <a:latin typeface="+mn-ea"/>
              </a:rPr>
              <a:t>DX</a:t>
            </a:r>
            <a:r>
              <a:rPr lang="ja-JP" altLang="en-US" dirty="0">
                <a:latin typeface="+mn-ea"/>
              </a:rPr>
              <a:t>が加速</a:t>
            </a:r>
            <a:endParaRPr lang="en-US" altLang="ja-JP" dirty="0">
              <a:latin typeface="+mn-ea"/>
            </a:endParaRPr>
          </a:p>
          <a:p>
            <a:pPr marL="182563" indent="-182563" algn="just">
              <a:lnSpc>
                <a:spcPts val="800"/>
              </a:lnSpc>
            </a:pPr>
            <a:endParaRPr lang="en-US" altLang="ja-JP" sz="2200" dirty="0"/>
          </a:p>
          <a:p>
            <a:pPr marL="182563" indent="-182563" algn="just">
              <a:lnSpc>
                <a:spcPts val="2000"/>
              </a:lnSpc>
            </a:pPr>
            <a:r>
              <a:rPr lang="ja-JP" altLang="en-US" dirty="0"/>
              <a:t>◆令和の日本型学校教育を支える基盤として、ＩＣＴは必要不可欠であり、教員のデータリテラシーの向上やＩＣＴ活用指導力は必須</a:t>
            </a:r>
            <a:endParaRPr lang="en-US" altLang="ja-JP" dirty="0"/>
          </a:p>
          <a:p>
            <a:pPr marL="182563" indent="-182563" algn="just">
              <a:lnSpc>
                <a:spcPts val="800"/>
              </a:lnSpc>
            </a:pPr>
            <a:endParaRPr lang="en-US" altLang="ja-JP" sz="2000" dirty="0"/>
          </a:p>
          <a:p>
            <a:pPr marL="182563" indent="-182563" algn="just">
              <a:lnSpc>
                <a:spcPts val="2300"/>
              </a:lnSpc>
            </a:pPr>
            <a:r>
              <a:rPr lang="ja-JP" altLang="en-US" dirty="0"/>
              <a:t>◆ＩＣＴ活用に</a:t>
            </a:r>
            <a:r>
              <a:rPr lang="ja-JP" altLang="en-US" dirty="0">
                <a:latin typeface="+mn-ea"/>
              </a:rPr>
              <a:t>よる校務の効率化で、教員の業務負担を軽減</a:t>
            </a:r>
          </a:p>
        </p:txBody>
      </p:sp>
      <p:sp>
        <p:nvSpPr>
          <p:cNvPr id="17" name="テキスト ボックス 16"/>
          <p:cNvSpPr txBox="1"/>
          <p:nvPr/>
        </p:nvSpPr>
        <p:spPr>
          <a:xfrm>
            <a:off x="-150876" y="5371491"/>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8" name="テキスト ボックス 17"/>
          <p:cNvSpPr txBox="1"/>
          <p:nvPr/>
        </p:nvSpPr>
        <p:spPr>
          <a:xfrm>
            <a:off x="-155448" y="3454567"/>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5" name="スライド番号プレースホルダー 4"/>
          <p:cNvSpPr>
            <a:spLocks noGrp="1"/>
          </p:cNvSpPr>
          <p:nvPr>
            <p:ph type="sldNum" sz="quarter" idx="12"/>
          </p:nvPr>
        </p:nvSpPr>
        <p:spPr/>
        <p:txBody>
          <a:bodyPr/>
          <a:lstStyle/>
          <a:p>
            <a:fld id="{3985370A-2441-44D6-8B96-35D25EB4DDDF}" type="slidenum">
              <a:rPr kumimoji="1" lang="ja-JP" altLang="en-US" smtClean="0"/>
              <a:t>26</a:t>
            </a:fld>
            <a:endParaRPr kumimoji="1" lang="ja-JP" altLang="en-US"/>
          </a:p>
        </p:txBody>
      </p:sp>
      <p:graphicFrame>
        <p:nvGraphicFramePr>
          <p:cNvPr id="19" name="表 18"/>
          <p:cNvGraphicFramePr>
            <a:graphicFrameLocks noGrp="1"/>
          </p:cNvGraphicFramePr>
          <p:nvPr/>
        </p:nvGraphicFramePr>
        <p:xfrm>
          <a:off x="147066" y="140419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833823893"/>
              </p:ext>
            </p:extLst>
          </p:nvPr>
        </p:nvGraphicFramePr>
        <p:xfrm>
          <a:off x="147066" y="179608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spc="-100" baseline="0" dirty="0"/>
                        <a:t>授業や校務等にＩＣＴを活用し、児童生徒の情報モラルを含めた</a:t>
                      </a:r>
                      <a:r>
                        <a:rPr kumimoji="1" lang="ja-JP" altLang="en-US" sz="2000" b="1" spc="-100" baseline="0" dirty="0">
                          <a:solidFill>
                            <a:srgbClr val="FF0000"/>
                          </a:solidFill>
                        </a:rPr>
                        <a:t>情報活用能力を育成</a:t>
                      </a:r>
                      <a:r>
                        <a:rPr kumimoji="1" lang="ja-JP" altLang="en-US" sz="2000" b="1" spc="-100" baseline="0" dirty="0"/>
                        <a:t>する実践を行っている。</a:t>
                      </a:r>
                      <a:endParaRPr kumimoji="1" lang="ja-JP" altLang="en-US" sz="2000" b="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ＩＣＴや情報･教育データを適切に利活用し、</a:t>
                      </a:r>
                      <a:r>
                        <a:rPr kumimoji="1" lang="ja-JP" altLang="en-US" sz="2000" b="1" spc="-100" baseline="0" dirty="0">
                          <a:solidFill>
                            <a:srgbClr val="FF0000"/>
                          </a:solidFill>
                        </a:rPr>
                        <a:t>校務の効率化</a:t>
                      </a:r>
                      <a:r>
                        <a:rPr kumimoji="1" lang="ja-JP" altLang="en-US" sz="2000" b="1" spc="-100" baseline="0" dirty="0"/>
                        <a:t>及び児童生徒の学習等の改善を図っている。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ＩＣＴや情報･教育データの利活用により、自校の課題を明確にし、改善に向けて指導的役割を果たしている。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4858" y="1401722"/>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54" y="1410284"/>
            <a:ext cx="389021" cy="389021"/>
          </a:xfrm>
          <a:prstGeom prst="rect">
            <a:avLst/>
          </a:prstGeom>
        </p:spPr>
      </p:pic>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214" y="1401721"/>
            <a:ext cx="389021" cy="389021"/>
          </a:xfrm>
          <a:prstGeom prst="rect">
            <a:avLst/>
          </a:prstGeom>
        </p:spPr>
      </p:pic>
      <p:grpSp>
        <p:nvGrpSpPr>
          <p:cNvPr id="6" name="グループ化 5">
            <a:extLst>
              <a:ext uri="{FF2B5EF4-FFF2-40B4-BE49-F238E27FC236}">
                <a16:creationId xmlns:a16="http://schemas.microsoft.com/office/drawing/2014/main" id="{B70F35A4-764C-F476-18D1-2C1C88C2BB8B}"/>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05DD813F-0813-08A4-664E-6171CF60BF7B}"/>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2E845266-7750-5F67-EC49-5AB5C6486342}"/>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CD8D7924-250D-BEF2-0347-48116ECA75E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E1198840-D49B-29FD-2E3D-49CB3FC98E6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8B65BA9E-43D7-F0B7-E498-86A00B024C61}"/>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484294BE-4554-60AD-BAC8-8BE8294407EA}"/>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D7B3CC69-62A7-31AC-31F5-D5E7C5A2DB90}"/>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6" name="額縁 29">
                  <a:hlinkClick r:id="rId7"/>
                  <a:extLst>
                    <a:ext uri="{FF2B5EF4-FFF2-40B4-BE49-F238E27FC236}">
                      <a16:creationId xmlns:a16="http://schemas.microsoft.com/office/drawing/2014/main" id="{CCD86555-6981-28CA-7FDD-DEB6B84E144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A11697EB-3B9E-FBB0-1FD6-B7D65D6796D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603E9EC7-43ED-9E22-9809-DD56D8733EF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23">
              <a:hlinkClick r:id="rId10" action="ppaction://hlinksldjump"/>
              <a:extLst>
                <a:ext uri="{FF2B5EF4-FFF2-40B4-BE49-F238E27FC236}">
                  <a16:creationId xmlns:a16="http://schemas.microsoft.com/office/drawing/2014/main" id="{A1228B2E-2ECE-4229-F0DC-B8175D2A280E}"/>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F9B93196-629B-77A6-7766-2D7A36303D13}"/>
              </a:ext>
            </a:extLst>
          </p:cNvPr>
          <p:cNvSpPr txBox="1"/>
          <p:nvPr/>
        </p:nvSpPr>
        <p:spPr>
          <a:xfrm>
            <a:off x="248077" y="1442213"/>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C7501510-7098-37CF-6124-87A37A6D6875}"/>
              </a:ext>
            </a:extLst>
          </p:cNvPr>
          <p:cNvSpPr txBox="1"/>
          <p:nvPr/>
        </p:nvSpPr>
        <p:spPr>
          <a:xfrm>
            <a:off x="3149536" y="1401721"/>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0DD7AD1C-9D52-47D0-0F7F-79A93DD9E3C5}"/>
              </a:ext>
            </a:extLst>
          </p:cNvPr>
          <p:cNvSpPr txBox="1"/>
          <p:nvPr/>
        </p:nvSpPr>
        <p:spPr>
          <a:xfrm>
            <a:off x="6089388" y="1426337"/>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2269847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91336" y="786159"/>
            <a:ext cx="8240575" cy="646331"/>
          </a:xfrm>
          <a:prstGeom prst="rect">
            <a:avLst/>
          </a:prstGeom>
          <a:noFill/>
        </p:spPr>
        <p:txBody>
          <a:bodyPr wrap="square" rtlCol="0">
            <a:spAutoFit/>
          </a:bodyPr>
          <a:lstStyle/>
          <a:p>
            <a:r>
              <a:rPr kumimoji="1" lang="ja-JP" altLang="en-US" b="1" dirty="0"/>
              <a:t>栄養教諭として必要な専門性</a:t>
            </a:r>
            <a:r>
              <a:rPr kumimoji="1" lang="ja-JP" altLang="en-US" sz="1600" b="1" dirty="0"/>
              <a:t>　　</a:t>
            </a:r>
            <a:r>
              <a:rPr kumimoji="1" lang="ja-JP" altLang="en-US" sz="3600" b="1" dirty="0"/>
              <a:t>指導計画の立案と推進</a:t>
            </a:r>
          </a:p>
        </p:txBody>
      </p:sp>
      <p:sp>
        <p:nvSpPr>
          <p:cNvPr id="21" name="正方形/長方形 20"/>
          <p:cNvSpPr/>
          <p:nvPr/>
        </p:nvSpPr>
        <p:spPr>
          <a:xfrm>
            <a:off x="208788" y="3664758"/>
            <a:ext cx="8823960" cy="1692771"/>
          </a:xfrm>
          <a:prstGeom prst="rect">
            <a:avLst/>
          </a:prstGeom>
          <a:ln>
            <a:noFill/>
          </a:ln>
        </p:spPr>
        <p:txBody>
          <a:bodyPr wrap="square" lIns="180000" rIns="180000">
            <a:spAutoFit/>
          </a:bodyPr>
          <a:lstStyle/>
          <a:p>
            <a:pPr marL="358775" indent="-358775" algn="just"/>
            <a:r>
              <a:rPr lang="ja-JP" altLang="en-US" dirty="0"/>
              <a:t>　◆食習慣や食への態度及び意識等、児童生徒の実態に応じた食に関する指導の目標を設定することが重要</a:t>
            </a:r>
          </a:p>
          <a:p>
            <a:pPr marL="358775" indent="-358775" algn="just">
              <a:spcBef>
                <a:spcPts val="600"/>
              </a:spcBef>
            </a:pPr>
            <a:r>
              <a:rPr lang="ja-JP" altLang="en-US" dirty="0"/>
              <a:t>　◆食事の重要性、生産者への感謝、食事を通じた人間関係形成、食文化などの食育の視点を計画に位置づけることが大切</a:t>
            </a:r>
          </a:p>
          <a:p>
            <a:pPr marL="182563" indent="-182563" algn="just">
              <a:spcBef>
                <a:spcPts val="600"/>
              </a:spcBef>
            </a:pPr>
            <a:r>
              <a:rPr lang="ja-JP" altLang="en-US" dirty="0"/>
              <a:t>　◆食に関する指導の実践を評価し、次年度の計画に生かすことが必要</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27</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1785863554"/>
              </p:ext>
            </p:extLst>
          </p:nvPr>
        </p:nvGraphicFramePr>
        <p:xfrm>
          <a:off x="147066" y="1449069"/>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2750064881"/>
              </p:ext>
            </p:extLst>
          </p:nvPr>
        </p:nvGraphicFramePr>
        <p:xfrm>
          <a:off x="147066" y="1849532"/>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食に関する指導計画の必要性を理解し、実施している。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a:t>
                      </a:r>
                      <a:r>
                        <a:rPr kumimoji="1" lang="ja-JP" altLang="en-US" sz="2000" b="1" spc="-100" baseline="0" dirty="0">
                          <a:solidFill>
                            <a:srgbClr val="FF0000"/>
                          </a:solidFill>
                          <a:latin typeface="+mn-ea"/>
                          <a:ea typeface="+mn-ea"/>
                        </a:rPr>
                        <a:t>指導計画の立案</a:t>
                      </a:r>
                      <a:r>
                        <a:rPr kumimoji="1" lang="ja-JP" altLang="en-US" sz="2000" b="1" spc="-100" baseline="0" dirty="0">
                          <a:latin typeface="+mn-ea"/>
                          <a:ea typeface="+mn-ea"/>
                        </a:rPr>
                        <a:t>や全校的な食育の推進体制において、</a:t>
                      </a:r>
                      <a:r>
                        <a:rPr kumimoji="1" lang="ja-JP" altLang="en-US" sz="2000" b="1" spc="-100" baseline="0" dirty="0">
                          <a:solidFill>
                            <a:srgbClr val="FF0000"/>
                          </a:solidFill>
                          <a:latin typeface="+mn-ea"/>
                          <a:ea typeface="+mn-ea"/>
                        </a:rPr>
                        <a:t>教職員の連携</a:t>
                      </a:r>
                      <a:r>
                        <a:rPr kumimoji="1" lang="ja-JP" altLang="en-US" sz="2000" b="1" spc="-100" baseline="0" dirty="0">
                          <a:latin typeface="+mn-ea"/>
                          <a:ea typeface="+mn-ea"/>
                        </a:rPr>
                        <a:t>をコーディネートしている。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指導計画に基づいた</a:t>
                      </a:r>
                      <a:r>
                        <a:rPr kumimoji="1" lang="ja-JP" altLang="en-US" sz="2000" b="1" spc="-100" baseline="0" dirty="0">
                          <a:solidFill>
                            <a:srgbClr val="FF0000"/>
                          </a:solidFill>
                          <a:latin typeface="+mn-ea"/>
                          <a:ea typeface="+mn-ea"/>
                        </a:rPr>
                        <a:t>食育を実施・評価し、改善の中心的な役割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食育の視点を大切にしつつ、児童生徒の食に関する課題を明確にし、課題を解決するための全体計画を作成するとともに、教職員の連携による推進と評価・改善の中心的な役割が求められます。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470356"/>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451779"/>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451779"/>
            <a:ext cx="389021" cy="389021"/>
          </a:xfrm>
          <a:prstGeom prst="rect">
            <a:avLst/>
          </a:prstGeom>
        </p:spPr>
      </p:pic>
      <p:sp>
        <p:nvSpPr>
          <p:cNvPr id="22" name="テキスト ボックス 21"/>
          <p:cNvSpPr txBox="1"/>
          <p:nvPr/>
        </p:nvSpPr>
        <p:spPr>
          <a:xfrm>
            <a:off x="-128016" y="3295426"/>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3E352938-3628-3617-3A02-80E3A31983EE}"/>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12DEC1A4-4D87-E1EE-9104-97ACB52F4B8D}"/>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97A0D8FC-4218-4AE2-B246-867490E6AE8C}"/>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F84B77F5-BA34-7ACF-7875-B755C086CA40}"/>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B5FB6575-FF52-C9F4-A171-45D02776E59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3" action="ppaction://hlinksldjump"/>
                  <a:extLst>
                    <a:ext uri="{FF2B5EF4-FFF2-40B4-BE49-F238E27FC236}">
                      <a16:creationId xmlns:a16="http://schemas.microsoft.com/office/drawing/2014/main" id="{21AC604E-EEAD-C036-A885-3036643F37B2}"/>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4" action="ppaction://hlinksldjump"/>
                  <a:extLst>
                    <a:ext uri="{FF2B5EF4-FFF2-40B4-BE49-F238E27FC236}">
                      <a16:creationId xmlns:a16="http://schemas.microsoft.com/office/drawing/2014/main" id="{72B7ADA8-85BF-96C7-7C2B-DB9525450F98}"/>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5" action="ppaction://hlinksldjump"/>
                  <a:extLst>
                    <a:ext uri="{FF2B5EF4-FFF2-40B4-BE49-F238E27FC236}">
                      <a16:creationId xmlns:a16="http://schemas.microsoft.com/office/drawing/2014/main" id="{CD7A48E9-A5DA-F65E-0287-7C4744A9AFE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6" action="ppaction://hlinksldjump"/>
                  <a:extLst>
                    <a:ext uri="{FF2B5EF4-FFF2-40B4-BE49-F238E27FC236}">
                      <a16:creationId xmlns:a16="http://schemas.microsoft.com/office/drawing/2014/main" id="{7C4F319D-7C70-FB1A-91CA-A0F931B101C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7"/>
                  <a:extLst>
                    <a:ext uri="{FF2B5EF4-FFF2-40B4-BE49-F238E27FC236}">
                      <a16:creationId xmlns:a16="http://schemas.microsoft.com/office/drawing/2014/main" id="{41347A51-70C1-1FFE-497E-583D38076C7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8" action="ppaction://hlinksldjump"/>
                  <a:extLst>
                    <a:ext uri="{FF2B5EF4-FFF2-40B4-BE49-F238E27FC236}">
                      <a16:creationId xmlns:a16="http://schemas.microsoft.com/office/drawing/2014/main" id="{C6ED595B-D731-FD14-5C07-0C34992ED8B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9" action="ppaction://hlinksldjump"/>
                <a:extLst>
                  <a:ext uri="{FF2B5EF4-FFF2-40B4-BE49-F238E27FC236}">
                    <a16:creationId xmlns:a16="http://schemas.microsoft.com/office/drawing/2014/main" id="{83957264-7D17-DEA6-2D7B-D1EFF020F998}"/>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23">
              <a:hlinkClick r:id="rId10" action="ppaction://hlinksldjump"/>
              <a:extLst>
                <a:ext uri="{FF2B5EF4-FFF2-40B4-BE49-F238E27FC236}">
                  <a16:creationId xmlns:a16="http://schemas.microsoft.com/office/drawing/2014/main" id="{68B17F5D-507A-B4E2-7BC8-122782B398F5}"/>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8" name="テキスト ボックス 37">
            <a:hlinkClick r:id="rId11"/>
            <a:extLst>
              <a:ext uri="{FF2B5EF4-FFF2-40B4-BE49-F238E27FC236}">
                <a16:creationId xmlns:a16="http://schemas.microsoft.com/office/drawing/2014/main" id="{E02758D5-D763-77A2-423F-44F361AE288F}"/>
              </a:ext>
            </a:extLst>
          </p:cNvPr>
          <p:cNvSpPr txBox="1"/>
          <p:nvPr/>
        </p:nvSpPr>
        <p:spPr>
          <a:xfrm>
            <a:off x="237814" y="1500471"/>
            <a:ext cx="2835324" cy="1659701"/>
          </a:xfrm>
          <a:prstGeom prst="rect">
            <a:avLst/>
          </a:prstGeom>
          <a:noFill/>
        </p:spPr>
        <p:txBody>
          <a:bodyPr wrap="square" rtlCol="0">
            <a:spAutoFit/>
          </a:bodyPr>
          <a:lstStyle/>
          <a:p>
            <a:endParaRPr kumimoji="1" lang="ja-JP" altLang="en-US" dirty="0"/>
          </a:p>
        </p:txBody>
      </p:sp>
      <p:sp>
        <p:nvSpPr>
          <p:cNvPr id="39" name="テキスト ボックス 38">
            <a:hlinkClick r:id="rId12"/>
            <a:extLst>
              <a:ext uri="{FF2B5EF4-FFF2-40B4-BE49-F238E27FC236}">
                <a16:creationId xmlns:a16="http://schemas.microsoft.com/office/drawing/2014/main" id="{653E28ED-2FB6-79DA-3011-594FF26B7F60}"/>
              </a:ext>
            </a:extLst>
          </p:cNvPr>
          <p:cNvSpPr txBox="1"/>
          <p:nvPr/>
        </p:nvSpPr>
        <p:spPr>
          <a:xfrm>
            <a:off x="3149536" y="1503521"/>
            <a:ext cx="2829626" cy="1656652"/>
          </a:xfrm>
          <a:prstGeom prst="rect">
            <a:avLst/>
          </a:prstGeom>
          <a:noFill/>
        </p:spPr>
        <p:txBody>
          <a:bodyPr wrap="square" rtlCol="0">
            <a:spAutoFit/>
          </a:bodyPr>
          <a:lstStyle/>
          <a:p>
            <a:endParaRPr kumimoji="1" lang="ja-JP" altLang="en-US" dirty="0"/>
          </a:p>
        </p:txBody>
      </p:sp>
      <p:sp>
        <p:nvSpPr>
          <p:cNvPr id="40" name="テキスト ボックス 39">
            <a:hlinkClick r:id="rId13"/>
            <a:extLst>
              <a:ext uri="{FF2B5EF4-FFF2-40B4-BE49-F238E27FC236}">
                <a16:creationId xmlns:a16="http://schemas.microsoft.com/office/drawing/2014/main" id="{0B954937-DB86-8FA2-455A-B38B800954C2}"/>
              </a:ext>
            </a:extLst>
          </p:cNvPr>
          <p:cNvSpPr txBox="1"/>
          <p:nvPr/>
        </p:nvSpPr>
        <p:spPr>
          <a:xfrm>
            <a:off x="6073806" y="1444560"/>
            <a:ext cx="2829626" cy="165665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2153434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753361"/>
            <a:ext cx="9689280" cy="646331"/>
          </a:xfrm>
          <a:prstGeom prst="rect">
            <a:avLst/>
          </a:prstGeom>
          <a:noFill/>
        </p:spPr>
        <p:txBody>
          <a:bodyPr wrap="square" rtlCol="0">
            <a:spAutoFit/>
          </a:bodyPr>
          <a:lstStyle/>
          <a:p>
            <a:r>
              <a:rPr kumimoji="1" lang="ja-JP" altLang="en-US" sz="1700" b="1" dirty="0"/>
              <a:t>栄養教諭として必要な専門性</a:t>
            </a:r>
            <a:r>
              <a:rPr kumimoji="1" lang="ja-JP" altLang="en-US" sz="1600" b="1" dirty="0"/>
              <a:t>　</a:t>
            </a:r>
            <a:r>
              <a:rPr kumimoji="1" lang="ja-JP" altLang="en-US" sz="3600" b="1" dirty="0"/>
              <a:t>学校給食の時間における指導</a:t>
            </a:r>
          </a:p>
        </p:txBody>
      </p:sp>
      <p:sp>
        <p:nvSpPr>
          <p:cNvPr id="21" name="正方形/長方形 20"/>
          <p:cNvSpPr/>
          <p:nvPr/>
        </p:nvSpPr>
        <p:spPr>
          <a:xfrm>
            <a:off x="208788" y="3593335"/>
            <a:ext cx="8823960" cy="1615827"/>
          </a:xfrm>
          <a:prstGeom prst="rect">
            <a:avLst/>
          </a:prstGeom>
          <a:ln>
            <a:noFill/>
          </a:ln>
        </p:spPr>
        <p:txBody>
          <a:bodyPr wrap="square" lIns="180000" rIns="180000">
            <a:spAutoFit/>
          </a:bodyPr>
          <a:lstStyle/>
          <a:p>
            <a:pPr marL="358775" indent="-358775" algn="just"/>
            <a:r>
              <a:rPr lang="ja-JP" altLang="en-US" dirty="0"/>
              <a:t>　◆給食に使用している食品を活用して、食料の生産、流通、消費について理解させたり、献立を活用して食品の種類や特徴、栄養のバランスのとれた食事などについて指導したりできる。</a:t>
            </a:r>
          </a:p>
          <a:p>
            <a:pPr marL="358775" indent="-358775" algn="just">
              <a:spcBef>
                <a:spcPts val="600"/>
              </a:spcBef>
            </a:pPr>
            <a:r>
              <a:rPr lang="ja-JP" altLang="en-US" dirty="0"/>
              <a:t>　◆季節や地域の行事にちなんだ行事食を提供するなど、食事という実体験を通して食に関する知識及び理解、関心を深めることができる。</a:t>
            </a:r>
          </a:p>
        </p:txBody>
      </p:sp>
      <p:sp>
        <p:nvSpPr>
          <p:cNvPr id="32" name="テキスト ボックス 31"/>
          <p:cNvSpPr txBox="1"/>
          <p:nvPr/>
        </p:nvSpPr>
        <p:spPr>
          <a:xfrm>
            <a:off x="-128016" y="537145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28</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3368803726"/>
              </p:ext>
            </p:extLst>
          </p:nvPr>
        </p:nvGraphicFramePr>
        <p:xfrm>
          <a:off x="150483" y="140180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2744944325"/>
              </p:ext>
            </p:extLst>
          </p:nvPr>
        </p:nvGraphicFramePr>
        <p:xfrm>
          <a:off x="150483" y="1802267"/>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学校給食の献立や使用されている食品を活用し、効果的な指導を行っている。</a:t>
                      </a:r>
                      <a:endParaRPr kumimoji="1" lang="ja-JP" altLang="en-US" sz="2000" b="0" spc="-100" baseline="0" dirty="0">
                        <a:solidFill>
                          <a:schemeClr val="tx1"/>
                        </a:solidFill>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給食時の指導計画を示し、</a:t>
                      </a:r>
                      <a:r>
                        <a:rPr kumimoji="1" lang="ja-JP" altLang="en-US" sz="2000" b="1" spc="-100" baseline="0" dirty="0">
                          <a:solidFill>
                            <a:srgbClr val="FF0000"/>
                          </a:solidFill>
                          <a:latin typeface="+mn-ea"/>
                          <a:ea typeface="+mn-ea"/>
                        </a:rPr>
                        <a:t>学校給食の教材化</a:t>
                      </a:r>
                      <a:r>
                        <a:rPr kumimoji="1" lang="ja-JP" altLang="en-US" sz="2000" b="1" spc="-100" baseline="0" dirty="0">
                          <a:latin typeface="+mn-ea"/>
                          <a:ea typeface="+mn-ea"/>
                        </a:rPr>
                        <a:t>を図っている。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学校給食の時間における食に関する指導について、</a:t>
                      </a:r>
                      <a:r>
                        <a:rPr kumimoji="1" lang="ja-JP" altLang="en-US" sz="2000" b="1" spc="-100" baseline="0" dirty="0">
                          <a:solidFill>
                            <a:srgbClr val="FF0000"/>
                          </a:solidFill>
                          <a:latin typeface="+mn-ea"/>
                          <a:ea typeface="+mn-ea"/>
                        </a:rPr>
                        <a:t>教職員への指導的役割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食に関する正しい知識をもち、地域の食文化や特産物について情報をデータとして整理しておくなど、食育実践や学級担任への教材提供などにおいて効果的な指導を行えるよう努めることが求められます。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3297" y="1423091"/>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3346" y="1404514"/>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4256" y="1404514"/>
            <a:ext cx="389021" cy="389021"/>
          </a:xfrm>
          <a:prstGeom prst="rect">
            <a:avLst/>
          </a:prstGeom>
        </p:spPr>
      </p:pic>
      <p:sp>
        <p:nvSpPr>
          <p:cNvPr id="22" name="テキスト ボックス 21"/>
          <p:cNvSpPr txBox="1"/>
          <p:nvPr/>
        </p:nvSpPr>
        <p:spPr>
          <a:xfrm>
            <a:off x="-128016" y="3220185"/>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A3EC247E-A062-7BB2-4644-1030EFD373C3}"/>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7197B1F1-D193-040E-0826-470E71F58A55}"/>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D9F10C59-B6B9-63F4-EE1D-BEB5B9FDF3F7}"/>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12BAE9DE-4579-CABC-2A30-7D5999401D4A}"/>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CAFD9C38-A320-E4A3-4C30-0A708DCEDFFD}"/>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3" action="ppaction://hlinksldjump"/>
                  <a:extLst>
                    <a:ext uri="{FF2B5EF4-FFF2-40B4-BE49-F238E27FC236}">
                      <a16:creationId xmlns:a16="http://schemas.microsoft.com/office/drawing/2014/main" id="{582DC5C5-1B88-4D30-8AF2-EADBAEC522F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4" action="ppaction://hlinksldjump"/>
                  <a:extLst>
                    <a:ext uri="{FF2B5EF4-FFF2-40B4-BE49-F238E27FC236}">
                      <a16:creationId xmlns:a16="http://schemas.microsoft.com/office/drawing/2014/main" id="{90BCEC06-048C-73D0-27C1-BB51826DD848}"/>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5" action="ppaction://hlinksldjump"/>
                  <a:extLst>
                    <a:ext uri="{FF2B5EF4-FFF2-40B4-BE49-F238E27FC236}">
                      <a16:creationId xmlns:a16="http://schemas.microsoft.com/office/drawing/2014/main" id="{270861D0-A3B1-F7DF-AC5E-AABFF8544429}"/>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6" action="ppaction://hlinksldjump"/>
                  <a:extLst>
                    <a:ext uri="{FF2B5EF4-FFF2-40B4-BE49-F238E27FC236}">
                      <a16:creationId xmlns:a16="http://schemas.microsoft.com/office/drawing/2014/main" id="{7C969948-C98F-29AF-2029-BFAEAF3E51E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7"/>
                  <a:extLst>
                    <a:ext uri="{FF2B5EF4-FFF2-40B4-BE49-F238E27FC236}">
                      <a16:creationId xmlns:a16="http://schemas.microsoft.com/office/drawing/2014/main" id="{F46CAA77-E2D8-7741-260C-32DA912B649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8" action="ppaction://hlinksldjump"/>
                  <a:extLst>
                    <a:ext uri="{FF2B5EF4-FFF2-40B4-BE49-F238E27FC236}">
                      <a16:creationId xmlns:a16="http://schemas.microsoft.com/office/drawing/2014/main" id="{C6C5372F-9266-95AE-2DB9-E5CFF66E327E}"/>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9" action="ppaction://hlinksldjump"/>
                <a:extLst>
                  <a:ext uri="{FF2B5EF4-FFF2-40B4-BE49-F238E27FC236}">
                    <a16:creationId xmlns:a16="http://schemas.microsoft.com/office/drawing/2014/main" id="{644978A8-843E-A5D7-B5AC-B0D59F4C86F7}"/>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23">
              <a:hlinkClick r:id="rId10" action="ppaction://hlinksldjump"/>
              <a:extLst>
                <a:ext uri="{FF2B5EF4-FFF2-40B4-BE49-F238E27FC236}">
                  <a16:creationId xmlns:a16="http://schemas.microsoft.com/office/drawing/2014/main" id="{EBC56DA2-8E4C-B27F-7318-00E7C42F1166}"/>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8" name="テキスト ボックス 37">
            <a:hlinkClick r:id="rId11"/>
            <a:extLst>
              <a:ext uri="{FF2B5EF4-FFF2-40B4-BE49-F238E27FC236}">
                <a16:creationId xmlns:a16="http://schemas.microsoft.com/office/drawing/2014/main" id="{2A7989D9-B7C9-4EA2-3EC1-E5145C120D87}"/>
              </a:ext>
            </a:extLst>
          </p:cNvPr>
          <p:cNvSpPr txBox="1"/>
          <p:nvPr/>
        </p:nvSpPr>
        <p:spPr>
          <a:xfrm>
            <a:off x="208788" y="1404514"/>
            <a:ext cx="2836070" cy="1653375"/>
          </a:xfrm>
          <a:prstGeom prst="rect">
            <a:avLst/>
          </a:prstGeom>
          <a:noFill/>
        </p:spPr>
        <p:txBody>
          <a:bodyPr wrap="square" rtlCol="0">
            <a:spAutoFit/>
          </a:bodyPr>
          <a:lstStyle/>
          <a:p>
            <a:endParaRPr kumimoji="1" lang="ja-JP" altLang="en-US" dirty="0"/>
          </a:p>
        </p:txBody>
      </p:sp>
      <p:sp>
        <p:nvSpPr>
          <p:cNvPr id="39" name="テキスト ボックス 38">
            <a:hlinkClick r:id="rId12"/>
            <a:extLst>
              <a:ext uri="{FF2B5EF4-FFF2-40B4-BE49-F238E27FC236}">
                <a16:creationId xmlns:a16="http://schemas.microsoft.com/office/drawing/2014/main" id="{1F75A07C-9A21-C99F-A135-3A35ECAA14D1}"/>
              </a:ext>
            </a:extLst>
          </p:cNvPr>
          <p:cNvSpPr txBox="1"/>
          <p:nvPr/>
        </p:nvSpPr>
        <p:spPr>
          <a:xfrm>
            <a:off x="3190631" y="1397296"/>
            <a:ext cx="2836070" cy="1660594"/>
          </a:xfrm>
          <a:prstGeom prst="rect">
            <a:avLst/>
          </a:prstGeom>
          <a:noFill/>
        </p:spPr>
        <p:txBody>
          <a:bodyPr wrap="square" rtlCol="0">
            <a:spAutoFit/>
          </a:bodyPr>
          <a:lstStyle/>
          <a:p>
            <a:endParaRPr kumimoji="1" lang="ja-JP" altLang="en-US" dirty="0"/>
          </a:p>
        </p:txBody>
      </p:sp>
      <p:sp>
        <p:nvSpPr>
          <p:cNvPr id="40" name="テキスト ボックス 39">
            <a:hlinkClick r:id="rId13"/>
            <a:extLst>
              <a:ext uri="{FF2B5EF4-FFF2-40B4-BE49-F238E27FC236}">
                <a16:creationId xmlns:a16="http://schemas.microsoft.com/office/drawing/2014/main" id="{C5CFA799-BD82-B85A-E785-9EE95D70DCFD}"/>
              </a:ext>
            </a:extLst>
          </p:cNvPr>
          <p:cNvSpPr txBox="1"/>
          <p:nvPr/>
        </p:nvSpPr>
        <p:spPr>
          <a:xfrm>
            <a:off x="6073806" y="1423091"/>
            <a:ext cx="2836070" cy="1660595"/>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653412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44474" y="671497"/>
            <a:ext cx="7734300" cy="646331"/>
          </a:xfrm>
          <a:prstGeom prst="rect">
            <a:avLst/>
          </a:prstGeom>
          <a:noFill/>
        </p:spPr>
        <p:txBody>
          <a:bodyPr wrap="square" rtlCol="0">
            <a:spAutoFit/>
          </a:bodyPr>
          <a:lstStyle/>
          <a:p>
            <a:r>
              <a:rPr kumimoji="1" lang="ja-JP" altLang="en-US" b="1" dirty="0"/>
              <a:t>栄養教諭として必要な専門性</a:t>
            </a:r>
            <a:r>
              <a:rPr kumimoji="1" lang="ja-JP" altLang="en-US" sz="1600" b="1" dirty="0"/>
              <a:t>　　</a:t>
            </a:r>
            <a:r>
              <a:rPr kumimoji="1" lang="ja-JP" altLang="en-US" sz="3600" b="1" dirty="0"/>
              <a:t>教科等における指導</a:t>
            </a:r>
          </a:p>
        </p:txBody>
      </p:sp>
      <p:sp>
        <p:nvSpPr>
          <p:cNvPr id="21" name="正方形/長方形 20"/>
          <p:cNvSpPr/>
          <p:nvPr/>
        </p:nvSpPr>
        <p:spPr>
          <a:xfrm>
            <a:off x="160020" y="3539112"/>
            <a:ext cx="8823960" cy="1892826"/>
          </a:xfrm>
          <a:prstGeom prst="rect">
            <a:avLst/>
          </a:prstGeom>
          <a:ln>
            <a:noFill/>
          </a:ln>
        </p:spPr>
        <p:txBody>
          <a:bodyPr wrap="square" lIns="180000" rIns="180000">
            <a:spAutoFit/>
          </a:bodyPr>
          <a:lstStyle/>
          <a:p>
            <a:pPr marL="358775" indent="-358775" algn="just"/>
            <a:r>
              <a:rPr lang="ja-JP" altLang="en-US" dirty="0"/>
              <a:t>　◆家庭科、道徳、特活などの教科等の目標や内容、教材や題材、学習活動などを食に関する指導と関連付けて指導することにより、学校としての食育の充実を図ることができる。</a:t>
            </a:r>
            <a:endParaRPr lang="en-US" altLang="ja-JP" dirty="0"/>
          </a:p>
          <a:p>
            <a:pPr marL="358775" indent="-358775" algn="just">
              <a:spcBef>
                <a:spcPts val="600"/>
              </a:spcBef>
            </a:pPr>
            <a:r>
              <a:rPr lang="ja-JP" altLang="en-US" dirty="0"/>
              <a:t>　◆各教科等の学習では、各教科等の目標がよりよく達成されることを一義的に考え、食育に関する評価については、児童生徒の変容を食育の視点で見取ることが必要である。</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29</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3134411848"/>
              </p:ext>
            </p:extLst>
          </p:nvPr>
        </p:nvGraphicFramePr>
        <p:xfrm>
          <a:off x="147066" y="1304008"/>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48308695"/>
              </p:ext>
            </p:extLst>
          </p:nvPr>
        </p:nvGraphicFramePr>
        <p:xfrm>
          <a:off x="147066" y="1704471"/>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a:t>
                      </a:r>
                      <a:r>
                        <a:rPr kumimoji="1" lang="ja-JP" altLang="en-US" sz="2000" b="1" spc="-100" dirty="0">
                          <a:solidFill>
                            <a:srgbClr val="FF0000"/>
                          </a:solidFill>
                          <a:latin typeface="+mn-ea"/>
                        </a:rPr>
                        <a:t>教科等の内容やねらいを理解</a:t>
                      </a:r>
                      <a:r>
                        <a:rPr kumimoji="1" lang="ja-JP" altLang="en-US" sz="2000" b="1" spc="-100" dirty="0">
                          <a:latin typeface="+mn-ea"/>
                        </a:rPr>
                        <a:t>し、専門性を生かした食に関する指導を行っている。</a:t>
                      </a:r>
                      <a:endParaRPr kumimoji="1" lang="ja-JP" altLang="en-US" sz="2000" b="0" spc="-100" baseline="0" dirty="0">
                        <a:solidFill>
                          <a:schemeClr val="tx1"/>
                        </a:solidFill>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a:t>
                      </a:r>
                      <a:r>
                        <a:rPr kumimoji="1" lang="ja-JP" altLang="en-US" sz="2000" b="1" spc="-100" baseline="0" dirty="0">
                          <a:solidFill>
                            <a:srgbClr val="FF0000"/>
                          </a:solidFill>
                          <a:latin typeface="+mn-ea"/>
                          <a:ea typeface="+mn-ea"/>
                        </a:rPr>
                        <a:t>教職員と連携</a:t>
                      </a:r>
                      <a:r>
                        <a:rPr kumimoji="1" lang="ja-JP" altLang="en-US" sz="2000" b="1" spc="-100" baseline="0" dirty="0">
                          <a:latin typeface="+mn-ea"/>
                          <a:ea typeface="+mn-ea"/>
                        </a:rPr>
                        <a:t>して、教科等での食に関する指導の内容、評価の計画作成を行っている。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教科等での食に関する指導の</a:t>
                      </a:r>
                      <a:r>
                        <a:rPr kumimoji="1" lang="ja-JP" altLang="en-US" sz="2000" b="1" spc="-100" baseline="0" dirty="0">
                          <a:solidFill>
                            <a:srgbClr val="FF0000"/>
                          </a:solidFill>
                          <a:latin typeface="+mn-ea"/>
                          <a:ea typeface="+mn-ea"/>
                        </a:rPr>
                        <a:t>内容・評価について、的確な助言</a:t>
                      </a:r>
                      <a:r>
                        <a:rPr kumimoji="1" lang="ja-JP" altLang="en-US" sz="2000" b="1" spc="-100" baseline="0" dirty="0">
                          <a:latin typeface="+mn-ea"/>
                          <a:ea typeface="+mn-ea"/>
                        </a:rPr>
                        <a:t>を行っている。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各教科等の内容ねらいを踏まえ、食に関する指導内容と関連付けた効果的な指導を、各教科を担当する教員と連携して推進していくことが求められます。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325295"/>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30671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06718"/>
            <a:ext cx="389021" cy="389021"/>
          </a:xfrm>
          <a:prstGeom prst="rect">
            <a:avLst/>
          </a:prstGeom>
        </p:spPr>
      </p:pic>
      <p:sp>
        <p:nvSpPr>
          <p:cNvPr id="22" name="テキスト ボックス 21"/>
          <p:cNvSpPr txBox="1"/>
          <p:nvPr/>
        </p:nvSpPr>
        <p:spPr>
          <a:xfrm>
            <a:off x="-128016" y="3162313"/>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2FB515C6-AC7D-9F6B-711A-A06007998892}"/>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3ABB17A0-5612-1786-31F9-8F564E0D628D}"/>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FC383B65-D1FE-7896-DE18-FD61F5157017}"/>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82C5F9F6-95C7-60D8-AF00-B24E03100E00}"/>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EB069BBA-B49F-014F-1559-027D534C1122}"/>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3" action="ppaction://hlinksldjump"/>
                  <a:extLst>
                    <a:ext uri="{FF2B5EF4-FFF2-40B4-BE49-F238E27FC236}">
                      <a16:creationId xmlns:a16="http://schemas.microsoft.com/office/drawing/2014/main" id="{84AB9245-465E-8734-7256-2CF46D2B113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4" action="ppaction://hlinksldjump"/>
                  <a:extLst>
                    <a:ext uri="{FF2B5EF4-FFF2-40B4-BE49-F238E27FC236}">
                      <a16:creationId xmlns:a16="http://schemas.microsoft.com/office/drawing/2014/main" id="{F407626F-F34D-1C7D-AE69-D0E44E9A232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5" action="ppaction://hlinksldjump"/>
                  <a:extLst>
                    <a:ext uri="{FF2B5EF4-FFF2-40B4-BE49-F238E27FC236}">
                      <a16:creationId xmlns:a16="http://schemas.microsoft.com/office/drawing/2014/main" id="{B37938A8-FD9C-4143-A336-9D021F8F81A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6" action="ppaction://hlinksldjump"/>
                  <a:extLst>
                    <a:ext uri="{FF2B5EF4-FFF2-40B4-BE49-F238E27FC236}">
                      <a16:creationId xmlns:a16="http://schemas.microsoft.com/office/drawing/2014/main" id="{5A3FF1F1-E23A-8E0D-B37A-1A08A23B4E1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7"/>
                  <a:extLst>
                    <a:ext uri="{FF2B5EF4-FFF2-40B4-BE49-F238E27FC236}">
                      <a16:creationId xmlns:a16="http://schemas.microsoft.com/office/drawing/2014/main" id="{46B93CB6-C333-33CA-3E0E-2BC79F73CA3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8" action="ppaction://hlinksldjump"/>
                  <a:extLst>
                    <a:ext uri="{FF2B5EF4-FFF2-40B4-BE49-F238E27FC236}">
                      <a16:creationId xmlns:a16="http://schemas.microsoft.com/office/drawing/2014/main" id="{3E3120D2-5449-E9E5-7899-31152B0DDE2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9" action="ppaction://hlinksldjump"/>
                <a:extLst>
                  <a:ext uri="{FF2B5EF4-FFF2-40B4-BE49-F238E27FC236}">
                    <a16:creationId xmlns:a16="http://schemas.microsoft.com/office/drawing/2014/main" id="{1DED46FB-CA42-1B2A-114D-428AA3893B4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23">
              <a:hlinkClick r:id="rId10" action="ppaction://hlinksldjump"/>
              <a:extLst>
                <a:ext uri="{FF2B5EF4-FFF2-40B4-BE49-F238E27FC236}">
                  <a16:creationId xmlns:a16="http://schemas.microsoft.com/office/drawing/2014/main" id="{A8DECFDA-3095-4B22-9D60-875758C5A4D8}"/>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8" name="テキスト ボックス 37">
            <a:hlinkClick r:id="rId11"/>
            <a:extLst>
              <a:ext uri="{FF2B5EF4-FFF2-40B4-BE49-F238E27FC236}">
                <a16:creationId xmlns:a16="http://schemas.microsoft.com/office/drawing/2014/main" id="{166C44C2-8E09-975F-1E34-A6253AEAFC58}"/>
              </a:ext>
            </a:extLst>
          </p:cNvPr>
          <p:cNvSpPr txBox="1"/>
          <p:nvPr/>
        </p:nvSpPr>
        <p:spPr>
          <a:xfrm>
            <a:off x="248077" y="1331428"/>
            <a:ext cx="2834488" cy="1683684"/>
          </a:xfrm>
          <a:prstGeom prst="rect">
            <a:avLst/>
          </a:prstGeom>
          <a:noFill/>
        </p:spPr>
        <p:txBody>
          <a:bodyPr wrap="square" rtlCol="0">
            <a:spAutoFit/>
          </a:bodyPr>
          <a:lstStyle/>
          <a:p>
            <a:endParaRPr kumimoji="1" lang="ja-JP" altLang="en-US" dirty="0"/>
          </a:p>
        </p:txBody>
      </p:sp>
      <p:sp>
        <p:nvSpPr>
          <p:cNvPr id="39" name="テキスト ボックス 38">
            <a:hlinkClick r:id="rId12"/>
            <a:extLst>
              <a:ext uri="{FF2B5EF4-FFF2-40B4-BE49-F238E27FC236}">
                <a16:creationId xmlns:a16="http://schemas.microsoft.com/office/drawing/2014/main" id="{4599C986-EC12-4DF3-C319-980A38353A99}"/>
              </a:ext>
            </a:extLst>
          </p:cNvPr>
          <p:cNvSpPr txBox="1"/>
          <p:nvPr/>
        </p:nvSpPr>
        <p:spPr>
          <a:xfrm>
            <a:off x="3082565" y="1325295"/>
            <a:ext cx="2896597" cy="1683685"/>
          </a:xfrm>
          <a:prstGeom prst="rect">
            <a:avLst/>
          </a:prstGeom>
          <a:noFill/>
        </p:spPr>
        <p:txBody>
          <a:bodyPr wrap="square" rtlCol="0">
            <a:spAutoFit/>
          </a:bodyPr>
          <a:lstStyle/>
          <a:p>
            <a:endParaRPr kumimoji="1" lang="ja-JP" altLang="en-US" dirty="0"/>
          </a:p>
        </p:txBody>
      </p:sp>
      <p:sp>
        <p:nvSpPr>
          <p:cNvPr id="40" name="テキスト ボックス 39">
            <a:hlinkClick r:id="rId13"/>
            <a:extLst>
              <a:ext uri="{FF2B5EF4-FFF2-40B4-BE49-F238E27FC236}">
                <a16:creationId xmlns:a16="http://schemas.microsoft.com/office/drawing/2014/main" id="{1DA89237-DD27-3406-FD6F-65CD3DE40EF2}"/>
              </a:ext>
            </a:extLst>
          </p:cNvPr>
          <p:cNvSpPr txBox="1"/>
          <p:nvPr/>
        </p:nvSpPr>
        <p:spPr>
          <a:xfrm>
            <a:off x="6061512" y="1331427"/>
            <a:ext cx="2896597" cy="167755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309305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42875" y="1476375"/>
            <a:ext cx="9429750" cy="5467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68" name="オブジェクト 67"/>
          <p:cNvGraphicFramePr>
            <a:graphicFrameLocks noChangeAspect="1"/>
          </p:cNvGraphicFramePr>
          <p:nvPr>
            <p:extLst>
              <p:ext uri="{D42A27DB-BD31-4B8C-83A1-F6EECF244321}">
                <p14:modId xmlns:p14="http://schemas.microsoft.com/office/powerpoint/2010/main" val="902870823"/>
              </p:ext>
            </p:extLst>
          </p:nvPr>
        </p:nvGraphicFramePr>
        <p:xfrm>
          <a:off x="270433" y="3344254"/>
          <a:ext cx="3042703" cy="4587351"/>
        </p:xfrm>
        <a:graphic>
          <a:graphicData uri="http://schemas.openxmlformats.org/presentationml/2006/ole">
            <mc:AlternateContent xmlns:mc="http://schemas.openxmlformats.org/markup-compatibility/2006">
              <mc:Choice xmlns:v="urn:schemas-microsoft-com:vml" Requires="v">
                <p:oleObj name="文書" r:id="rId2" imgW="9377548" imgH="14139919" progId="Word.Document.12">
                  <p:embed/>
                </p:oleObj>
              </mc:Choice>
              <mc:Fallback>
                <p:oleObj name="文書" r:id="rId2" imgW="9377548" imgH="14139919" progId="Word.Document.12">
                  <p:embed/>
                  <p:pic>
                    <p:nvPicPr>
                      <p:cNvPr id="55" name="オブジェクト 54"/>
                      <p:cNvPicPr/>
                      <p:nvPr/>
                    </p:nvPicPr>
                    <p:blipFill>
                      <a:blip r:embed="rId3"/>
                      <a:stretch>
                        <a:fillRect/>
                      </a:stretch>
                    </p:blipFill>
                    <p:spPr>
                      <a:xfrm>
                        <a:off x="270433" y="3344254"/>
                        <a:ext cx="3042703" cy="4587351"/>
                      </a:xfrm>
                      <a:prstGeom prst="rect">
                        <a:avLst/>
                      </a:prstGeom>
                      <a:solidFill>
                        <a:schemeClr val="bg1"/>
                      </a:solidFill>
                    </p:spPr>
                  </p:pic>
                </p:oleObj>
              </mc:Fallback>
            </mc:AlternateContent>
          </a:graphicData>
        </a:graphic>
      </p:graphicFrame>
      <p:pic>
        <p:nvPicPr>
          <p:cNvPr id="2" name="図 1"/>
          <p:cNvPicPr>
            <a:picLocks noChangeAspect="1"/>
          </p:cNvPicPr>
          <p:nvPr/>
        </p:nvPicPr>
        <p:blipFill rotWithShape="1">
          <a:blip r:embed="rId4"/>
          <a:srcRect l="32052" t="20409" r="16285" b="8857"/>
          <a:stretch/>
        </p:blipFill>
        <p:spPr>
          <a:xfrm>
            <a:off x="3730711" y="2224955"/>
            <a:ext cx="2786323" cy="2145891"/>
          </a:xfrm>
          <a:prstGeom prst="rect">
            <a:avLst/>
          </a:prstGeom>
        </p:spPr>
      </p:pic>
      <p:sp>
        <p:nvSpPr>
          <p:cNvPr id="42" name="正方形/長方形 41"/>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pic>
        <p:nvPicPr>
          <p:cNvPr id="6" name="図 5"/>
          <p:cNvPicPr>
            <a:picLocks noChangeAspect="1"/>
          </p:cNvPicPr>
          <p:nvPr/>
        </p:nvPicPr>
        <p:blipFill rotWithShape="1">
          <a:blip r:embed="rId5"/>
          <a:srcRect l="15255" t="19479" r="15408" b="3242"/>
          <a:stretch/>
        </p:blipFill>
        <p:spPr>
          <a:xfrm>
            <a:off x="4114971" y="5526362"/>
            <a:ext cx="3393408" cy="2127434"/>
          </a:xfrm>
          <a:prstGeom prst="rect">
            <a:avLst/>
          </a:prstGeom>
          <a:ln>
            <a:solidFill>
              <a:schemeClr val="tx1"/>
            </a:solidFill>
          </a:ln>
        </p:spPr>
      </p:pic>
      <p:sp>
        <p:nvSpPr>
          <p:cNvPr id="5" name="正方形/長方形 4">
            <a:hlinkClick r:id="rId6" action="ppaction://hlinksldjump"/>
          </p:cNvPr>
          <p:cNvSpPr/>
          <p:nvPr/>
        </p:nvSpPr>
        <p:spPr>
          <a:xfrm>
            <a:off x="2884170" y="597651"/>
            <a:ext cx="353568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297732" y="4431743"/>
            <a:ext cx="3054112" cy="31399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3</a:t>
            </a:fld>
            <a:endParaRPr kumimoji="1" lang="ja-JP" altLang="en-US" dirty="0"/>
          </a:p>
        </p:txBody>
      </p:sp>
      <p:sp>
        <p:nvSpPr>
          <p:cNvPr id="12" name="正方形/長方形 11"/>
          <p:cNvSpPr/>
          <p:nvPr/>
        </p:nvSpPr>
        <p:spPr>
          <a:xfrm>
            <a:off x="3634257" y="2586974"/>
            <a:ext cx="1101436" cy="79534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2400373" y="691576"/>
            <a:ext cx="4404214" cy="707886"/>
          </a:xfrm>
          <a:prstGeom prst="rect">
            <a:avLst/>
          </a:prstGeom>
          <a:noFill/>
        </p:spPr>
        <p:txBody>
          <a:bodyPr wrap="square" rtlCol="0">
            <a:spAutoFit/>
          </a:bodyPr>
          <a:lstStyle/>
          <a:p>
            <a:r>
              <a:rPr kumimoji="1" lang="ja-JP" altLang="en-US" sz="4000" b="1" dirty="0"/>
              <a:t>活用ガイドの見方</a:t>
            </a:r>
          </a:p>
        </p:txBody>
      </p:sp>
      <p:sp>
        <p:nvSpPr>
          <p:cNvPr id="19" name="正方形/長方形 18"/>
          <p:cNvSpPr/>
          <p:nvPr/>
        </p:nvSpPr>
        <p:spPr>
          <a:xfrm>
            <a:off x="4084661" y="5851462"/>
            <a:ext cx="3454027" cy="360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50026">
            <a:off x="2241831" y="2818190"/>
            <a:ext cx="1451664" cy="1451664"/>
          </a:xfrm>
          <a:prstGeom prst="rect">
            <a:avLst/>
          </a:prstGeom>
        </p:spPr>
      </p:pic>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978154">
            <a:off x="4628167" y="3594629"/>
            <a:ext cx="1240232" cy="1240232"/>
          </a:xfrm>
          <a:prstGeom prst="rect">
            <a:avLst/>
          </a:prstGeom>
        </p:spPr>
      </p:pic>
      <p:sp>
        <p:nvSpPr>
          <p:cNvPr id="23" name="角丸四角形吹き出し 22"/>
          <p:cNvSpPr/>
          <p:nvPr/>
        </p:nvSpPr>
        <p:spPr>
          <a:xfrm>
            <a:off x="218680" y="2109736"/>
            <a:ext cx="2665490" cy="935872"/>
          </a:xfrm>
          <a:prstGeom prst="wedgeRoundRectCallout">
            <a:avLst>
              <a:gd name="adj1" fmla="val -7160"/>
              <a:gd name="adj2" fmla="val 145357"/>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a:t>
            </a:r>
            <a:r>
              <a:rPr kumimoji="1" lang="ja-JP" altLang="en-US" sz="1400" b="1" dirty="0">
                <a:solidFill>
                  <a:schemeClr val="tx1"/>
                </a:solidFill>
              </a:rPr>
              <a:t>育成指標の中で、詳しく知りたい部分をクリックすると、解説画面に変わります。</a:t>
            </a:r>
          </a:p>
        </p:txBody>
      </p:sp>
      <p:sp>
        <p:nvSpPr>
          <p:cNvPr id="24" name="角丸四角形吹き出し 23"/>
          <p:cNvSpPr/>
          <p:nvPr/>
        </p:nvSpPr>
        <p:spPr>
          <a:xfrm>
            <a:off x="3536530" y="1588232"/>
            <a:ext cx="3476454" cy="518814"/>
          </a:xfrm>
          <a:prstGeom prst="wedgeRoundRectCallout">
            <a:avLst>
              <a:gd name="adj1" fmla="val -27854"/>
              <a:gd name="adj2" fmla="val 117764"/>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ステージごとの各指標は、総合教育センターの研修計画にリンクしています。</a:t>
            </a:r>
          </a:p>
        </p:txBody>
      </p:sp>
      <p:sp>
        <p:nvSpPr>
          <p:cNvPr id="25" name="角丸四角形吹き出し 24"/>
          <p:cNvSpPr/>
          <p:nvPr/>
        </p:nvSpPr>
        <p:spPr>
          <a:xfrm>
            <a:off x="3815820" y="4874323"/>
            <a:ext cx="3103761" cy="531718"/>
          </a:xfrm>
          <a:prstGeom prst="wedgeRoundRectCallout">
            <a:avLst>
              <a:gd name="adj1" fmla="val -16183"/>
              <a:gd name="adj2" fmla="val 92733"/>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総合教育センターの具体的な研修会名と研修内容が確認できます。</a:t>
            </a:r>
          </a:p>
        </p:txBody>
      </p:sp>
      <p:pic>
        <p:nvPicPr>
          <p:cNvPr id="32" name="図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6555" y="4527918"/>
            <a:ext cx="617504" cy="617504"/>
          </a:xfrm>
          <a:prstGeom prst="rect">
            <a:avLst/>
          </a:prstGeom>
          <a:noFill/>
          <a:ln>
            <a:noFill/>
          </a:ln>
          <a:effectLst>
            <a:outerShdw blurRad="190500" algn="tl" rotWithShape="0">
              <a:schemeClr val="bg1">
                <a:lumMod val="50000"/>
                <a:alpha val="70000"/>
              </a:schemeClr>
            </a:outerShdw>
          </a:effectLst>
        </p:spPr>
      </p:pic>
      <p:sp>
        <p:nvSpPr>
          <p:cNvPr id="34" name="正方形/長方形 33"/>
          <p:cNvSpPr/>
          <p:nvPr/>
        </p:nvSpPr>
        <p:spPr>
          <a:xfrm>
            <a:off x="6740446" y="5518699"/>
            <a:ext cx="814907" cy="221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7179676" y="3142623"/>
            <a:ext cx="1666529" cy="1694047"/>
          </a:xfrm>
          <a:prstGeom prst="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t>総合教育センター</a:t>
            </a:r>
            <a:r>
              <a:rPr kumimoji="1" lang="en-US" altLang="ja-JP" sz="1400" b="1" dirty="0"/>
              <a:t>｢</a:t>
            </a:r>
            <a:r>
              <a:rPr kumimoji="1" lang="ja-JP" altLang="en-US" sz="1400" b="1" dirty="0">
                <a:solidFill>
                  <a:srgbClr val="FF0000"/>
                </a:solidFill>
              </a:rPr>
              <a:t>研修</a:t>
            </a:r>
            <a:r>
              <a:rPr kumimoji="1" lang="en-US" altLang="ja-JP" sz="1400" b="1" dirty="0" err="1">
                <a:solidFill>
                  <a:srgbClr val="FF0000"/>
                </a:solidFill>
              </a:rPr>
              <a:t>MyPage</a:t>
            </a:r>
            <a:r>
              <a:rPr kumimoji="1" lang="en-US" altLang="ja-JP" sz="1400" b="1" dirty="0"/>
              <a:t>｣</a:t>
            </a:r>
            <a:r>
              <a:rPr kumimoji="1" lang="ja-JP" altLang="en-US" sz="1400" b="1" dirty="0"/>
              <a:t>の画面からログインして、知りたい研修の実施要項をダウンロードできます。</a:t>
            </a:r>
          </a:p>
        </p:txBody>
      </p:sp>
      <p:pic>
        <p:nvPicPr>
          <p:cNvPr id="35" name="図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274622">
            <a:off x="6884756" y="4606841"/>
            <a:ext cx="856169" cy="877196"/>
          </a:xfrm>
          <a:prstGeom prst="rect">
            <a:avLst/>
          </a:prstGeom>
        </p:spPr>
      </p:pic>
      <p:sp>
        <p:nvSpPr>
          <p:cNvPr id="9" name="テキスト ボックス 8"/>
          <p:cNvSpPr txBox="1"/>
          <p:nvPr/>
        </p:nvSpPr>
        <p:spPr>
          <a:xfrm>
            <a:off x="218680" y="1659384"/>
            <a:ext cx="339988"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①</a:t>
            </a:r>
          </a:p>
        </p:txBody>
      </p:sp>
      <p:sp>
        <p:nvSpPr>
          <p:cNvPr id="37" name="テキスト ボックス 36"/>
          <p:cNvSpPr txBox="1"/>
          <p:nvPr/>
        </p:nvSpPr>
        <p:spPr>
          <a:xfrm>
            <a:off x="3006302" y="1574829"/>
            <a:ext cx="471064" cy="523220"/>
          </a:xfrm>
          <a:prstGeom prst="rect">
            <a:avLst/>
          </a:prstGeom>
          <a:solidFill>
            <a:schemeClr val="accent1"/>
          </a:solidFill>
        </p:spPr>
        <p:txBody>
          <a:bodyPr wrap="square" rtlCol="0">
            <a:spAutoFit/>
          </a:bodyPr>
          <a:lstStyle/>
          <a:p>
            <a:r>
              <a:rPr kumimoji="1" lang="ja-JP" altLang="en-US" sz="2800" b="1" dirty="0">
                <a:solidFill>
                  <a:schemeClr val="bg1"/>
                </a:solidFill>
              </a:rPr>
              <a:t>②</a:t>
            </a:r>
          </a:p>
        </p:txBody>
      </p:sp>
      <p:sp>
        <p:nvSpPr>
          <p:cNvPr id="38" name="テキスト ボックス 37"/>
          <p:cNvSpPr txBox="1"/>
          <p:nvPr/>
        </p:nvSpPr>
        <p:spPr>
          <a:xfrm>
            <a:off x="3399924" y="4565930"/>
            <a:ext cx="471064" cy="523220"/>
          </a:xfrm>
          <a:prstGeom prst="rect">
            <a:avLst/>
          </a:prstGeom>
          <a:noFill/>
        </p:spPr>
        <p:txBody>
          <a:bodyPr wrap="square" rtlCol="0">
            <a:spAutoFit/>
          </a:bodyPr>
          <a:lstStyle/>
          <a:p>
            <a:r>
              <a:rPr kumimoji="1" lang="ja-JP" altLang="en-US" sz="2800" b="1" dirty="0">
                <a:solidFill>
                  <a:schemeClr val="bg1"/>
                </a:solidFill>
              </a:rPr>
              <a:t>③</a:t>
            </a:r>
          </a:p>
        </p:txBody>
      </p:sp>
      <p:sp>
        <p:nvSpPr>
          <p:cNvPr id="39" name="テキスト ボックス 38"/>
          <p:cNvSpPr txBox="1"/>
          <p:nvPr/>
        </p:nvSpPr>
        <p:spPr>
          <a:xfrm>
            <a:off x="7194873" y="2691366"/>
            <a:ext cx="360480"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④</a:t>
            </a:r>
          </a:p>
        </p:txBody>
      </p:sp>
      <p:pic>
        <p:nvPicPr>
          <p:cNvPr id="52" name="図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9962" y="3035502"/>
            <a:ext cx="617504" cy="617504"/>
          </a:xfrm>
          <a:prstGeom prst="rect">
            <a:avLst/>
          </a:prstGeom>
          <a:noFill/>
          <a:ln>
            <a:noFill/>
          </a:ln>
          <a:effectLst>
            <a:outerShdw blurRad="190500" algn="tl" rotWithShape="0">
              <a:schemeClr val="bg1">
                <a:lumMod val="50000"/>
                <a:alpha val="70000"/>
              </a:schemeClr>
            </a:outerShdw>
          </a:effectLst>
        </p:spPr>
      </p:pic>
      <p:pic>
        <p:nvPicPr>
          <p:cNvPr id="53" name="図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19581" y="5498205"/>
            <a:ext cx="617504" cy="617504"/>
          </a:xfrm>
          <a:prstGeom prst="rect">
            <a:avLst/>
          </a:prstGeom>
          <a:noFill/>
          <a:ln>
            <a:noFill/>
          </a:ln>
          <a:effectLst>
            <a:outerShdw blurRad="190500" algn="tl" rotWithShape="0">
              <a:schemeClr val="bg1">
                <a:lumMod val="50000"/>
                <a:alpha val="70000"/>
              </a:schemeClr>
            </a:outerShdw>
          </a:effectLst>
        </p:spPr>
      </p:pic>
      <p:grpSp>
        <p:nvGrpSpPr>
          <p:cNvPr id="3" name="グループ化 2">
            <a:extLst>
              <a:ext uri="{FF2B5EF4-FFF2-40B4-BE49-F238E27FC236}">
                <a16:creationId xmlns:a16="http://schemas.microsoft.com/office/drawing/2014/main" id="{3666EF8B-0BD2-4819-17A2-7E35D61EB759}"/>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E46BDB6A-CC8B-9A36-1916-C9AA7171B1B4}"/>
                </a:ext>
              </a:extLst>
            </p:cNvPr>
            <p:cNvGrpSpPr/>
            <p:nvPr/>
          </p:nvGrpSpPr>
          <p:grpSpPr>
            <a:xfrm>
              <a:off x="150483" y="75115"/>
              <a:ext cx="7683666" cy="402824"/>
              <a:chOff x="150483" y="75115"/>
              <a:chExt cx="7683666" cy="402824"/>
            </a:xfrm>
          </p:grpSpPr>
          <p:grpSp>
            <p:nvGrpSpPr>
              <p:cNvPr id="14" name="グループ化 13">
                <a:extLst>
                  <a:ext uri="{FF2B5EF4-FFF2-40B4-BE49-F238E27FC236}">
                    <a16:creationId xmlns:a16="http://schemas.microsoft.com/office/drawing/2014/main" id="{F18C9CA1-4805-A744-EAEE-C53473744740}"/>
                  </a:ext>
                </a:extLst>
              </p:cNvPr>
              <p:cNvGrpSpPr/>
              <p:nvPr/>
            </p:nvGrpSpPr>
            <p:grpSpPr>
              <a:xfrm>
                <a:off x="150483" y="75115"/>
                <a:ext cx="6953733" cy="402824"/>
                <a:chOff x="9330690" y="4935897"/>
                <a:chExt cx="6953733" cy="402824"/>
              </a:xfrm>
            </p:grpSpPr>
            <p:sp>
              <p:nvSpPr>
                <p:cNvPr id="16" name="額縁 24">
                  <a:hlinkClick r:id="" action="ppaction://hlinkshowjump?jump=firstslide"/>
                  <a:extLst>
                    <a:ext uri="{FF2B5EF4-FFF2-40B4-BE49-F238E27FC236}">
                      <a16:creationId xmlns:a16="http://schemas.microsoft.com/office/drawing/2014/main" id="{BA7F1142-2991-D213-1E8C-7E769FC8A89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7" name="額縁 25">
                  <a:hlinkClick r:id="rId11" action="ppaction://hlinksldjump"/>
                  <a:extLst>
                    <a:ext uri="{FF2B5EF4-FFF2-40B4-BE49-F238E27FC236}">
                      <a16:creationId xmlns:a16="http://schemas.microsoft.com/office/drawing/2014/main" id="{931F4373-307E-C284-5DD2-3D11ED7CD63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12" action="ppaction://hlinksldjump"/>
                  <a:extLst>
                    <a:ext uri="{FF2B5EF4-FFF2-40B4-BE49-F238E27FC236}">
                      <a16:creationId xmlns:a16="http://schemas.microsoft.com/office/drawing/2014/main" id="{6E918323-84DE-751D-DAA0-2D62E1B26B89}"/>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6" name="額縁 27">
                  <a:hlinkClick r:id="rId13" action="ppaction://hlinksldjump"/>
                  <a:extLst>
                    <a:ext uri="{FF2B5EF4-FFF2-40B4-BE49-F238E27FC236}">
                      <a16:creationId xmlns:a16="http://schemas.microsoft.com/office/drawing/2014/main" id="{E397EB49-50C9-8F62-A6E0-0C5CA68C6D4E}"/>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7" name="額縁 28">
                  <a:hlinkClick r:id="rId14" action="ppaction://hlinksldjump"/>
                  <a:extLst>
                    <a:ext uri="{FF2B5EF4-FFF2-40B4-BE49-F238E27FC236}">
                      <a16:creationId xmlns:a16="http://schemas.microsoft.com/office/drawing/2014/main" id="{FDDDAE12-AC74-7E91-3E24-EB66450F9FC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8" name="額縁 29">
                  <a:hlinkClick r:id="rId15"/>
                  <a:extLst>
                    <a:ext uri="{FF2B5EF4-FFF2-40B4-BE49-F238E27FC236}">
                      <a16:creationId xmlns:a16="http://schemas.microsoft.com/office/drawing/2014/main" id="{F996734C-C39B-35DD-2963-9373F92BA0F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9" name="額縁 30">
                  <a:hlinkClick r:id="rId16" action="ppaction://hlinksldjump"/>
                  <a:extLst>
                    <a:ext uri="{FF2B5EF4-FFF2-40B4-BE49-F238E27FC236}">
                      <a16:creationId xmlns:a16="http://schemas.microsoft.com/office/drawing/2014/main" id="{2BABE199-0FF8-9BA9-D971-96F210ACAFA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5" name="額縁 22">
                <a:hlinkClick r:id="rId17" action="ppaction://hlinksldjump"/>
                <a:extLst>
                  <a:ext uri="{FF2B5EF4-FFF2-40B4-BE49-F238E27FC236}">
                    <a16:creationId xmlns:a16="http://schemas.microsoft.com/office/drawing/2014/main" id="{E8EBC3F3-EE6F-FB34-D0B0-D64331BA41B9}"/>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0" name="額縁 23">
              <a:hlinkClick r:id="rId18" action="ppaction://hlinksldjump"/>
              <a:extLst>
                <a:ext uri="{FF2B5EF4-FFF2-40B4-BE49-F238E27FC236}">
                  <a16:creationId xmlns:a16="http://schemas.microsoft.com/office/drawing/2014/main" id="{83EC02CB-6E06-4875-61FA-FFA35834347A}"/>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3508629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44043" y="717659"/>
            <a:ext cx="8430006" cy="646331"/>
          </a:xfrm>
          <a:prstGeom prst="rect">
            <a:avLst/>
          </a:prstGeom>
          <a:noFill/>
        </p:spPr>
        <p:txBody>
          <a:bodyPr wrap="square" rtlCol="0">
            <a:spAutoFit/>
          </a:bodyPr>
          <a:lstStyle/>
          <a:p>
            <a:r>
              <a:rPr kumimoji="1" lang="ja-JP" altLang="en-US" b="1" dirty="0"/>
              <a:t>栄養教諭として必要な専門性</a:t>
            </a:r>
            <a:r>
              <a:rPr kumimoji="1" lang="ja-JP" altLang="en-US" sz="1600" b="1" dirty="0"/>
              <a:t>　　</a:t>
            </a:r>
            <a:r>
              <a:rPr kumimoji="1" lang="ja-JP" altLang="en-US" sz="3600" b="1" dirty="0"/>
              <a:t>個に応じた対応・指導</a:t>
            </a:r>
          </a:p>
        </p:txBody>
      </p:sp>
      <p:sp>
        <p:nvSpPr>
          <p:cNvPr id="21" name="正方形/長方形 20"/>
          <p:cNvSpPr/>
          <p:nvPr/>
        </p:nvSpPr>
        <p:spPr>
          <a:xfrm>
            <a:off x="199644" y="3655544"/>
            <a:ext cx="8823960" cy="1615827"/>
          </a:xfrm>
          <a:prstGeom prst="rect">
            <a:avLst/>
          </a:prstGeom>
          <a:ln>
            <a:noFill/>
          </a:ln>
        </p:spPr>
        <p:txBody>
          <a:bodyPr wrap="square" lIns="180000" rIns="180000">
            <a:spAutoFit/>
          </a:bodyPr>
          <a:lstStyle/>
          <a:p>
            <a:pPr marL="358775" indent="-358775" algn="just"/>
            <a:r>
              <a:rPr lang="ja-JP" altLang="en-US" dirty="0"/>
              <a:t>　◆学級担任、養護教諭等と連携を図り、栄養教諭の専門性を生かした個別的な相談指導が必要な児童生徒のアセスメントを実施することが必要</a:t>
            </a:r>
          </a:p>
          <a:p>
            <a:pPr marL="358775" indent="-358775" algn="just"/>
            <a:r>
              <a:rPr lang="ja-JP" altLang="en-US" dirty="0"/>
              <a:t>　◆食物アレルギーや摂食障害など医学的な対応を要するものは、主治医や専門医とも連携をとりながら対応することが必要</a:t>
            </a:r>
          </a:p>
          <a:p>
            <a:pPr marL="182563" indent="-182563" algn="just">
              <a:spcBef>
                <a:spcPts val="600"/>
              </a:spcBef>
            </a:pPr>
            <a:r>
              <a:rPr lang="ja-JP" altLang="en-US" dirty="0"/>
              <a:t>　◆生活習慣や心に関する問題も想定される。</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30</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2783486436"/>
              </p:ext>
            </p:extLst>
          </p:nvPr>
        </p:nvGraphicFramePr>
        <p:xfrm>
          <a:off x="149046" y="1330468"/>
          <a:ext cx="8820000" cy="396240"/>
        </p:xfrm>
        <a:graphic>
          <a:graphicData uri="http://schemas.openxmlformats.org/drawingml/2006/table">
            <a:tbl>
              <a:tblPr firstRow="1" bandRow="1">
                <a:tableStyleId>{5940675A-B579-460E-94D1-54222C63F5DA}</a:tableStyleId>
              </a:tblPr>
              <a:tblGrid>
                <a:gridCol w="2844000">
                  <a:extLst>
                    <a:ext uri="{9D8B030D-6E8A-4147-A177-3AD203B41FA5}">
                      <a16:colId xmlns:a16="http://schemas.microsoft.com/office/drawing/2014/main" val="3105154385"/>
                    </a:ext>
                  </a:extLst>
                </a:gridCol>
                <a:gridCol w="2880000">
                  <a:extLst>
                    <a:ext uri="{9D8B030D-6E8A-4147-A177-3AD203B41FA5}">
                      <a16:colId xmlns:a16="http://schemas.microsoft.com/office/drawing/2014/main" val="22628814"/>
                    </a:ext>
                  </a:extLst>
                </a:gridCol>
                <a:gridCol w="309600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2850202639"/>
              </p:ext>
            </p:extLst>
          </p:nvPr>
        </p:nvGraphicFramePr>
        <p:xfrm>
          <a:off x="149046" y="1730931"/>
          <a:ext cx="8820000" cy="1310640"/>
        </p:xfrm>
        <a:graphic>
          <a:graphicData uri="http://schemas.openxmlformats.org/drawingml/2006/table">
            <a:tbl>
              <a:tblPr firstRow="1" bandRow="1">
                <a:tableStyleId>{5940675A-B579-460E-94D1-54222C63F5DA}</a:tableStyleId>
              </a:tblPr>
              <a:tblGrid>
                <a:gridCol w="2844000">
                  <a:extLst>
                    <a:ext uri="{9D8B030D-6E8A-4147-A177-3AD203B41FA5}">
                      <a16:colId xmlns:a16="http://schemas.microsoft.com/office/drawing/2014/main" val="3105154385"/>
                    </a:ext>
                  </a:extLst>
                </a:gridCol>
                <a:gridCol w="2880000">
                  <a:extLst>
                    <a:ext uri="{9D8B030D-6E8A-4147-A177-3AD203B41FA5}">
                      <a16:colId xmlns:a16="http://schemas.microsoft.com/office/drawing/2014/main" val="22628814"/>
                    </a:ext>
                  </a:extLst>
                </a:gridCol>
                <a:gridCol w="309600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児童生徒の課題を把握し、</a:t>
                      </a:r>
                      <a:r>
                        <a:rPr kumimoji="1" lang="ja-JP" altLang="en-US" sz="2000" b="1" spc="-100" dirty="0">
                          <a:solidFill>
                            <a:srgbClr val="FF0000"/>
                          </a:solidFill>
                          <a:latin typeface="+mn-ea"/>
                        </a:rPr>
                        <a:t>教職員や保護者と連携して対応</a:t>
                      </a:r>
                      <a:r>
                        <a:rPr kumimoji="1" lang="ja-JP" altLang="en-US" sz="2000" b="1" spc="-100" dirty="0">
                          <a:latin typeface="+mn-ea"/>
                        </a:rPr>
                        <a:t>している。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児童生徒の</a:t>
                      </a:r>
                      <a:r>
                        <a:rPr kumimoji="1" lang="ja-JP" altLang="en-US" sz="2000" b="1" spc="-100" baseline="0" dirty="0">
                          <a:solidFill>
                            <a:srgbClr val="FF0000"/>
                          </a:solidFill>
                          <a:latin typeface="+mn-ea"/>
                          <a:ea typeface="+mn-ea"/>
                        </a:rPr>
                        <a:t>健康状況に応じて</a:t>
                      </a:r>
                      <a:r>
                        <a:rPr kumimoji="1" lang="ja-JP" altLang="en-US" sz="2000" b="1" spc="-100" baseline="0" dirty="0">
                          <a:latin typeface="+mn-ea"/>
                          <a:ea typeface="+mn-ea"/>
                        </a:rPr>
                        <a:t>、教職員や保護者と連携して対応・指導を行っている。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児童生徒の</a:t>
                      </a:r>
                      <a:r>
                        <a:rPr kumimoji="1" lang="ja-JP" altLang="en-US" sz="2000" b="1" spc="-100" baseline="0" dirty="0">
                          <a:solidFill>
                            <a:srgbClr val="FF0000"/>
                          </a:solidFill>
                          <a:latin typeface="+mn-ea"/>
                          <a:ea typeface="+mn-ea"/>
                        </a:rPr>
                        <a:t>課題を総合的にとらえ</a:t>
                      </a:r>
                      <a:r>
                        <a:rPr kumimoji="1" lang="ja-JP" altLang="en-US" sz="2000" b="1" spc="-100" baseline="0" dirty="0">
                          <a:latin typeface="+mn-ea"/>
                          <a:ea typeface="+mn-ea"/>
                        </a:rPr>
                        <a:t>、教職員や保護者と連携し、専門的見地から対応・指導している。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教職員、保護者、主治医等との連携を図り、課題の背景を総合的に判断した上で、栄養教諭としての専門性を生かした個に応じた相談・指導を計画的に実施することが求められます。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1860" y="1351755"/>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1909" y="133317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2819" y="1333178"/>
            <a:ext cx="389021" cy="389021"/>
          </a:xfrm>
          <a:prstGeom prst="rect">
            <a:avLst/>
          </a:prstGeom>
        </p:spPr>
      </p:pic>
      <p:sp>
        <p:nvSpPr>
          <p:cNvPr id="22" name="テキスト ボックス 21"/>
          <p:cNvSpPr txBox="1"/>
          <p:nvPr/>
        </p:nvSpPr>
        <p:spPr>
          <a:xfrm>
            <a:off x="-128016" y="3272061"/>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3BAC2C33-5B3D-178A-66C2-1C7BCA4F1B86}"/>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C6CEC740-4D5E-0302-A3CA-F46ED83CDDCF}"/>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8CC7A3EE-1EFB-D6F9-F1C0-0FB309C0D2C5}"/>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02AD647C-6758-403A-EC70-6A230F4CDBC5}"/>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18BADC31-5382-D0B7-5187-782537799B5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3" action="ppaction://hlinksldjump"/>
                  <a:extLst>
                    <a:ext uri="{FF2B5EF4-FFF2-40B4-BE49-F238E27FC236}">
                      <a16:creationId xmlns:a16="http://schemas.microsoft.com/office/drawing/2014/main" id="{A758D09F-2189-A297-3B36-C7B00F5ABA0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4" action="ppaction://hlinksldjump"/>
                  <a:extLst>
                    <a:ext uri="{FF2B5EF4-FFF2-40B4-BE49-F238E27FC236}">
                      <a16:creationId xmlns:a16="http://schemas.microsoft.com/office/drawing/2014/main" id="{F6FD685F-699D-2DE9-4FD9-EF35D2C67F6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5" action="ppaction://hlinksldjump"/>
                  <a:extLst>
                    <a:ext uri="{FF2B5EF4-FFF2-40B4-BE49-F238E27FC236}">
                      <a16:creationId xmlns:a16="http://schemas.microsoft.com/office/drawing/2014/main" id="{B2E34FDE-936C-A990-70C5-BE0949EF53BC}"/>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6" action="ppaction://hlinksldjump"/>
                  <a:extLst>
                    <a:ext uri="{FF2B5EF4-FFF2-40B4-BE49-F238E27FC236}">
                      <a16:creationId xmlns:a16="http://schemas.microsoft.com/office/drawing/2014/main" id="{2C5B8A2C-7D09-924A-5862-11C1552FEA9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7"/>
                  <a:extLst>
                    <a:ext uri="{FF2B5EF4-FFF2-40B4-BE49-F238E27FC236}">
                      <a16:creationId xmlns:a16="http://schemas.microsoft.com/office/drawing/2014/main" id="{13994B7E-50D0-2B02-EFB4-515D419F97B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8" action="ppaction://hlinksldjump"/>
                  <a:extLst>
                    <a:ext uri="{FF2B5EF4-FFF2-40B4-BE49-F238E27FC236}">
                      <a16:creationId xmlns:a16="http://schemas.microsoft.com/office/drawing/2014/main" id="{344775A0-AA64-F66A-1B5B-B7D661740212}"/>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9" action="ppaction://hlinksldjump"/>
                <a:extLst>
                  <a:ext uri="{FF2B5EF4-FFF2-40B4-BE49-F238E27FC236}">
                    <a16:creationId xmlns:a16="http://schemas.microsoft.com/office/drawing/2014/main" id="{692EA805-6BDF-C279-2FD0-09D31FB8FAC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23">
              <a:hlinkClick r:id="rId10" action="ppaction://hlinksldjump"/>
              <a:extLst>
                <a:ext uri="{FF2B5EF4-FFF2-40B4-BE49-F238E27FC236}">
                  <a16:creationId xmlns:a16="http://schemas.microsoft.com/office/drawing/2014/main" id="{1B597452-50D2-0A4A-20F5-449B67DA39B4}"/>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8" name="テキスト ボックス 37">
            <a:hlinkClick r:id="rId11"/>
            <a:extLst>
              <a:ext uri="{FF2B5EF4-FFF2-40B4-BE49-F238E27FC236}">
                <a16:creationId xmlns:a16="http://schemas.microsoft.com/office/drawing/2014/main" id="{B63A8B2A-0265-F987-BF9F-BE6AF0740E1F}"/>
              </a:ext>
            </a:extLst>
          </p:cNvPr>
          <p:cNvSpPr txBox="1"/>
          <p:nvPr/>
        </p:nvSpPr>
        <p:spPr>
          <a:xfrm>
            <a:off x="199643" y="1363990"/>
            <a:ext cx="2807507" cy="1677581"/>
          </a:xfrm>
          <a:prstGeom prst="rect">
            <a:avLst/>
          </a:prstGeom>
          <a:noFill/>
        </p:spPr>
        <p:txBody>
          <a:bodyPr wrap="square" rtlCol="0">
            <a:spAutoFit/>
          </a:bodyPr>
          <a:lstStyle/>
          <a:p>
            <a:endParaRPr kumimoji="1" lang="ja-JP" altLang="en-US" dirty="0"/>
          </a:p>
        </p:txBody>
      </p:sp>
      <p:sp>
        <p:nvSpPr>
          <p:cNvPr id="39" name="テキスト ボックス 38">
            <a:hlinkClick r:id="rId12"/>
            <a:extLst>
              <a:ext uri="{FF2B5EF4-FFF2-40B4-BE49-F238E27FC236}">
                <a16:creationId xmlns:a16="http://schemas.microsoft.com/office/drawing/2014/main" id="{32E755C1-A778-403F-D908-FF2677D29C4B}"/>
              </a:ext>
            </a:extLst>
          </p:cNvPr>
          <p:cNvSpPr txBox="1"/>
          <p:nvPr/>
        </p:nvSpPr>
        <p:spPr>
          <a:xfrm>
            <a:off x="3028577" y="1351756"/>
            <a:ext cx="2807507" cy="1689816"/>
          </a:xfrm>
          <a:prstGeom prst="rect">
            <a:avLst/>
          </a:prstGeom>
          <a:noFill/>
        </p:spPr>
        <p:txBody>
          <a:bodyPr wrap="square" rtlCol="0">
            <a:spAutoFit/>
          </a:bodyPr>
          <a:lstStyle/>
          <a:p>
            <a:endParaRPr kumimoji="1" lang="ja-JP" altLang="en-US" dirty="0"/>
          </a:p>
        </p:txBody>
      </p:sp>
      <p:sp>
        <p:nvSpPr>
          <p:cNvPr id="40" name="テキスト ボックス 39">
            <a:hlinkClick r:id="rId13"/>
            <a:extLst>
              <a:ext uri="{FF2B5EF4-FFF2-40B4-BE49-F238E27FC236}">
                <a16:creationId xmlns:a16="http://schemas.microsoft.com/office/drawing/2014/main" id="{54437F05-3FA0-0521-22E5-519A920160F3}"/>
              </a:ext>
            </a:extLst>
          </p:cNvPr>
          <p:cNvSpPr txBox="1"/>
          <p:nvPr/>
        </p:nvSpPr>
        <p:spPr>
          <a:xfrm>
            <a:off x="5886681" y="1333178"/>
            <a:ext cx="3031768" cy="170839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409896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666680" y="767033"/>
            <a:ext cx="6527491" cy="646331"/>
          </a:xfrm>
          <a:prstGeom prst="rect">
            <a:avLst/>
          </a:prstGeom>
          <a:noFill/>
        </p:spPr>
        <p:txBody>
          <a:bodyPr wrap="square" rtlCol="0">
            <a:spAutoFit/>
          </a:bodyPr>
          <a:lstStyle/>
          <a:p>
            <a:r>
              <a:rPr kumimoji="1" lang="ja-JP" altLang="en-US" b="1" dirty="0"/>
              <a:t>栄養教諭として必要な専門性</a:t>
            </a:r>
            <a:r>
              <a:rPr kumimoji="1" lang="ja-JP" altLang="en-US" sz="1600" b="1" dirty="0"/>
              <a:t>　　</a:t>
            </a:r>
            <a:r>
              <a:rPr kumimoji="1" lang="ja-JP" altLang="en-US" sz="3600" b="1" dirty="0"/>
              <a:t>栄養管理</a:t>
            </a:r>
          </a:p>
        </p:txBody>
      </p:sp>
      <p:sp>
        <p:nvSpPr>
          <p:cNvPr id="21" name="正方形/長方形 20"/>
          <p:cNvSpPr/>
          <p:nvPr/>
        </p:nvSpPr>
        <p:spPr>
          <a:xfrm>
            <a:off x="204426" y="3851560"/>
            <a:ext cx="8823960" cy="1277273"/>
          </a:xfrm>
          <a:prstGeom prst="rect">
            <a:avLst/>
          </a:prstGeom>
          <a:ln>
            <a:noFill/>
          </a:ln>
        </p:spPr>
        <p:txBody>
          <a:bodyPr wrap="square" lIns="180000" rIns="180000">
            <a:spAutoFit/>
          </a:bodyPr>
          <a:lstStyle/>
          <a:p>
            <a:pPr marL="358775" indent="-358775" algn="just"/>
            <a:r>
              <a:rPr lang="ja-JP" altLang="en-US" dirty="0"/>
              <a:t>　◆学校給食実施基準で規定されている学校給食摂取基準に基づき、適切な栄養管理を行うことが求められる。</a:t>
            </a:r>
            <a:endParaRPr lang="en-US" altLang="ja-JP" dirty="0"/>
          </a:p>
          <a:p>
            <a:pPr marL="358775" indent="-358775" algn="just">
              <a:spcBef>
                <a:spcPts val="600"/>
              </a:spcBef>
            </a:pPr>
            <a:r>
              <a:rPr lang="ja-JP" altLang="en-US" dirty="0"/>
              <a:t>　◆献立作成については、食育の観点からも地場産物の活用や郷土食を取り入れることなども求められており、栄養管理との両立が必要である。</a:t>
            </a:r>
          </a:p>
        </p:txBody>
      </p:sp>
      <p:sp>
        <p:nvSpPr>
          <p:cNvPr id="32" name="テキスト ボックス 31"/>
          <p:cNvSpPr txBox="1"/>
          <p:nvPr/>
        </p:nvSpPr>
        <p:spPr>
          <a:xfrm>
            <a:off x="-128016" y="536094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31</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586278849"/>
              </p:ext>
            </p:extLst>
          </p:nvPr>
        </p:nvGraphicFramePr>
        <p:xfrm>
          <a:off x="131340" y="1428802"/>
          <a:ext cx="888132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3096000">
                  <a:extLst>
                    <a:ext uri="{9D8B030D-6E8A-4147-A177-3AD203B41FA5}">
                      <a16:colId xmlns:a16="http://schemas.microsoft.com/office/drawing/2014/main" val="22628814"/>
                    </a:ext>
                  </a:extLst>
                </a:gridCol>
                <a:gridCol w="284400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2745371741"/>
              </p:ext>
            </p:extLst>
          </p:nvPr>
        </p:nvGraphicFramePr>
        <p:xfrm>
          <a:off x="131340" y="1829265"/>
          <a:ext cx="888132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3096000">
                  <a:extLst>
                    <a:ext uri="{9D8B030D-6E8A-4147-A177-3AD203B41FA5}">
                      <a16:colId xmlns:a16="http://schemas.microsoft.com/office/drawing/2014/main" val="22628814"/>
                    </a:ext>
                  </a:extLst>
                </a:gridCol>
                <a:gridCol w="284400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学校給食摂取基準を踏まえ、</a:t>
                      </a:r>
                      <a:r>
                        <a:rPr kumimoji="1" lang="ja-JP" altLang="en-US" sz="2000" b="1" spc="-100" dirty="0">
                          <a:solidFill>
                            <a:srgbClr val="FF0000"/>
                          </a:solidFill>
                          <a:latin typeface="+mn-ea"/>
                        </a:rPr>
                        <a:t>多様な食品を適切に組み合わせた献立</a:t>
                      </a:r>
                      <a:r>
                        <a:rPr kumimoji="1" lang="ja-JP" altLang="en-US" sz="2000" b="1" spc="-100" dirty="0">
                          <a:latin typeface="+mn-ea"/>
                        </a:rPr>
                        <a:t>を作成している。</a:t>
                      </a:r>
                      <a:endParaRPr kumimoji="1" lang="ja-JP" altLang="en-US" sz="2000" b="0" spc="-100" baseline="0" dirty="0">
                        <a:solidFill>
                          <a:schemeClr val="tx1"/>
                        </a:solidFill>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児童生徒の実態や学校・</a:t>
                      </a:r>
                      <a:r>
                        <a:rPr kumimoji="1" lang="ja-JP" altLang="en-US" sz="2000" b="1" spc="-100" baseline="0" dirty="0">
                          <a:solidFill>
                            <a:srgbClr val="FF0000"/>
                          </a:solidFill>
                          <a:latin typeface="+mn-ea"/>
                          <a:ea typeface="+mn-ea"/>
                        </a:rPr>
                        <a:t>地域の特色に応じた献立</a:t>
                      </a:r>
                      <a:r>
                        <a:rPr kumimoji="1" lang="ja-JP" altLang="en-US" sz="2000" b="1" spc="-100" baseline="0" dirty="0">
                          <a:latin typeface="+mn-ea"/>
                          <a:ea typeface="+mn-ea"/>
                        </a:rPr>
                        <a:t>を作成し、施設に合わせた調理指導をしている。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地域において、献立作成や調理指導の方法に関する</a:t>
                      </a:r>
                      <a:r>
                        <a:rPr kumimoji="1" lang="ja-JP" altLang="en-US" sz="2000" b="1" spc="-100" baseline="0" dirty="0">
                          <a:solidFill>
                            <a:srgbClr val="FF0000"/>
                          </a:solidFill>
                          <a:latin typeface="+mn-ea"/>
                          <a:ea typeface="+mn-ea"/>
                        </a:rPr>
                        <a:t>指導的役割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食に関する指導を効果的に行うため、地域の特色に応じた献立を作成する際、学校給食摂取基準を踏まえた適切な栄養管理を行うことが求められます。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4154" y="1450089"/>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4203" y="1431512"/>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113" y="1431512"/>
            <a:ext cx="389021" cy="389021"/>
          </a:xfrm>
          <a:prstGeom prst="rect">
            <a:avLst/>
          </a:prstGeom>
        </p:spPr>
      </p:pic>
      <p:sp>
        <p:nvSpPr>
          <p:cNvPr id="22" name="テキスト ボックス 21"/>
          <p:cNvSpPr txBox="1"/>
          <p:nvPr/>
        </p:nvSpPr>
        <p:spPr>
          <a:xfrm>
            <a:off x="-121849" y="3429000"/>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58065C07-736C-B36F-A00E-6DA2CFB4EED5}"/>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720F6703-5A60-21F6-FD04-7E4182C2083E}"/>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D0EBC861-4C1C-ED77-7D0C-236DA0382CD6}"/>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FCAC8731-2EA6-E3FE-E377-95FB7B4EC7CA}"/>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E87CEAEE-2D6A-AB89-6251-25869DEA933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3" action="ppaction://hlinksldjump"/>
                  <a:extLst>
                    <a:ext uri="{FF2B5EF4-FFF2-40B4-BE49-F238E27FC236}">
                      <a16:creationId xmlns:a16="http://schemas.microsoft.com/office/drawing/2014/main" id="{10319223-0E12-BDF9-E8D3-13EBD8949DF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4" action="ppaction://hlinksldjump"/>
                  <a:extLst>
                    <a:ext uri="{FF2B5EF4-FFF2-40B4-BE49-F238E27FC236}">
                      <a16:creationId xmlns:a16="http://schemas.microsoft.com/office/drawing/2014/main" id="{244744CA-A979-B1A6-D647-4E7D7DC2EF3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5" action="ppaction://hlinksldjump"/>
                  <a:extLst>
                    <a:ext uri="{FF2B5EF4-FFF2-40B4-BE49-F238E27FC236}">
                      <a16:creationId xmlns:a16="http://schemas.microsoft.com/office/drawing/2014/main" id="{B466A395-6364-1F2F-AA86-090B0AE009CE}"/>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6" action="ppaction://hlinksldjump"/>
                  <a:extLst>
                    <a:ext uri="{FF2B5EF4-FFF2-40B4-BE49-F238E27FC236}">
                      <a16:creationId xmlns:a16="http://schemas.microsoft.com/office/drawing/2014/main" id="{B46A2E76-93FB-B445-FF5A-1AB5E69217C7}"/>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7"/>
                  <a:extLst>
                    <a:ext uri="{FF2B5EF4-FFF2-40B4-BE49-F238E27FC236}">
                      <a16:creationId xmlns:a16="http://schemas.microsoft.com/office/drawing/2014/main" id="{7AADEEDC-26EB-B679-3FF8-6FA5C8CDE1F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8" action="ppaction://hlinksldjump"/>
                  <a:extLst>
                    <a:ext uri="{FF2B5EF4-FFF2-40B4-BE49-F238E27FC236}">
                      <a16:creationId xmlns:a16="http://schemas.microsoft.com/office/drawing/2014/main" id="{8BAA32A3-4358-749E-DCA0-B661CCBABB28}"/>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9" action="ppaction://hlinksldjump"/>
                <a:extLst>
                  <a:ext uri="{FF2B5EF4-FFF2-40B4-BE49-F238E27FC236}">
                    <a16:creationId xmlns:a16="http://schemas.microsoft.com/office/drawing/2014/main" id="{CDD6B631-C03E-8BBB-5766-828284FFDBF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23">
              <a:hlinkClick r:id="rId10" action="ppaction://hlinksldjump"/>
              <a:extLst>
                <a:ext uri="{FF2B5EF4-FFF2-40B4-BE49-F238E27FC236}">
                  <a16:creationId xmlns:a16="http://schemas.microsoft.com/office/drawing/2014/main" id="{2596A758-2440-0A11-4FCA-41F2214C4194}"/>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8" name="テキスト ボックス 37">
            <a:hlinkClick r:id="rId11"/>
            <a:extLst>
              <a:ext uri="{FF2B5EF4-FFF2-40B4-BE49-F238E27FC236}">
                <a16:creationId xmlns:a16="http://schemas.microsoft.com/office/drawing/2014/main" id="{0447A4F6-62DA-CFF2-1D63-E712258B7F35}"/>
              </a:ext>
            </a:extLst>
          </p:cNvPr>
          <p:cNvSpPr txBox="1"/>
          <p:nvPr/>
        </p:nvSpPr>
        <p:spPr>
          <a:xfrm>
            <a:off x="165573" y="1465914"/>
            <a:ext cx="2869858" cy="1673991"/>
          </a:xfrm>
          <a:prstGeom prst="rect">
            <a:avLst/>
          </a:prstGeom>
          <a:noFill/>
        </p:spPr>
        <p:txBody>
          <a:bodyPr wrap="square" rtlCol="0">
            <a:spAutoFit/>
          </a:bodyPr>
          <a:lstStyle/>
          <a:p>
            <a:endParaRPr kumimoji="1" lang="ja-JP" altLang="en-US" dirty="0"/>
          </a:p>
        </p:txBody>
      </p:sp>
      <p:sp>
        <p:nvSpPr>
          <p:cNvPr id="39" name="テキスト ボックス 38">
            <a:hlinkClick r:id="rId12"/>
            <a:extLst>
              <a:ext uri="{FF2B5EF4-FFF2-40B4-BE49-F238E27FC236}">
                <a16:creationId xmlns:a16="http://schemas.microsoft.com/office/drawing/2014/main" id="{4E574610-6EEA-01D5-EBB2-6F22E43BF24B}"/>
              </a:ext>
            </a:extLst>
          </p:cNvPr>
          <p:cNvSpPr txBox="1"/>
          <p:nvPr/>
        </p:nvSpPr>
        <p:spPr>
          <a:xfrm>
            <a:off x="3149536" y="1426338"/>
            <a:ext cx="2959035" cy="1713568"/>
          </a:xfrm>
          <a:prstGeom prst="rect">
            <a:avLst/>
          </a:prstGeom>
          <a:noFill/>
        </p:spPr>
        <p:txBody>
          <a:bodyPr wrap="square" rtlCol="0">
            <a:spAutoFit/>
          </a:bodyPr>
          <a:lstStyle/>
          <a:p>
            <a:endParaRPr kumimoji="1" lang="ja-JP" altLang="en-US" dirty="0"/>
          </a:p>
        </p:txBody>
      </p:sp>
      <p:sp>
        <p:nvSpPr>
          <p:cNvPr id="40" name="テキスト ボックス 39">
            <a:hlinkClick r:id="rId13"/>
            <a:extLst>
              <a:ext uri="{FF2B5EF4-FFF2-40B4-BE49-F238E27FC236}">
                <a16:creationId xmlns:a16="http://schemas.microsoft.com/office/drawing/2014/main" id="{4528D386-64F9-3E21-B296-6D0C878EDC3C}"/>
              </a:ext>
            </a:extLst>
          </p:cNvPr>
          <p:cNvSpPr txBox="1"/>
          <p:nvPr/>
        </p:nvSpPr>
        <p:spPr>
          <a:xfrm>
            <a:off x="6202700" y="1437220"/>
            <a:ext cx="2775728" cy="1713568"/>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1425498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666680" y="736628"/>
            <a:ext cx="6527491" cy="646331"/>
          </a:xfrm>
          <a:prstGeom prst="rect">
            <a:avLst/>
          </a:prstGeom>
          <a:noFill/>
        </p:spPr>
        <p:txBody>
          <a:bodyPr wrap="square" rtlCol="0">
            <a:spAutoFit/>
          </a:bodyPr>
          <a:lstStyle/>
          <a:p>
            <a:r>
              <a:rPr kumimoji="1" lang="ja-JP" altLang="en-US" b="1" dirty="0"/>
              <a:t>栄養教諭として必要な専門性</a:t>
            </a:r>
            <a:r>
              <a:rPr kumimoji="1" lang="ja-JP" altLang="en-US" sz="1600" b="1" dirty="0"/>
              <a:t>　　</a:t>
            </a:r>
            <a:r>
              <a:rPr kumimoji="1" lang="ja-JP" altLang="en-US" sz="3600" b="1" dirty="0"/>
              <a:t>衛生管理</a:t>
            </a:r>
          </a:p>
        </p:txBody>
      </p:sp>
      <p:sp>
        <p:nvSpPr>
          <p:cNvPr id="21" name="正方形/長方形 20"/>
          <p:cNvSpPr/>
          <p:nvPr/>
        </p:nvSpPr>
        <p:spPr>
          <a:xfrm>
            <a:off x="204426" y="3683969"/>
            <a:ext cx="8823960" cy="1477328"/>
          </a:xfrm>
          <a:prstGeom prst="rect">
            <a:avLst/>
          </a:prstGeom>
          <a:ln>
            <a:noFill/>
          </a:ln>
        </p:spPr>
        <p:txBody>
          <a:bodyPr wrap="square" lIns="180000" rIns="180000">
            <a:spAutoFit/>
          </a:bodyPr>
          <a:lstStyle/>
          <a:p>
            <a:pPr marL="358775" indent="-358775" algn="just"/>
            <a:r>
              <a:rPr lang="ja-JP" altLang="en-US" dirty="0"/>
              <a:t>　◆安心・安全な給食を実施するために、学校給食施設や教室等の衛生管理が重要である。</a:t>
            </a:r>
          </a:p>
          <a:p>
            <a:pPr marL="358775" indent="-358775" algn="just"/>
            <a:r>
              <a:rPr lang="ja-JP" altLang="en-US" dirty="0"/>
              <a:t>　◆学校給食施設及び設備の衛生、食品の衛生並びに調理員の衛生の管理について、学校給食衛生管理基準に規定されている。</a:t>
            </a:r>
          </a:p>
          <a:p>
            <a:pPr marL="182563" indent="-182563" algn="just"/>
            <a:r>
              <a:rPr lang="ja-JP" altLang="en-US" dirty="0"/>
              <a:t>　◆栄養教諭等による学級担任や調理員への指導・助言も衛生管理には重要である。</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32</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73357849"/>
              </p:ext>
            </p:extLst>
          </p:nvPr>
        </p:nvGraphicFramePr>
        <p:xfrm>
          <a:off x="147066" y="1386059"/>
          <a:ext cx="888132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3096000">
                  <a:extLst>
                    <a:ext uri="{9D8B030D-6E8A-4147-A177-3AD203B41FA5}">
                      <a16:colId xmlns:a16="http://schemas.microsoft.com/office/drawing/2014/main" val="22628814"/>
                    </a:ext>
                  </a:extLst>
                </a:gridCol>
                <a:gridCol w="284400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704890261"/>
              </p:ext>
            </p:extLst>
          </p:nvPr>
        </p:nvGraphicFramePr>
        <p:xfrm>
          <a:off x="147066" y="1786522"/>
          <a:ext cx="888132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3096000">
                  <a:extLst>
                    <a:ext uri="{9D8B030D-6E8A-4147-A177-3AD203B41FA5}">
                      <a16:colId xmlns:a16="http://schemas.microsoft.com/office/drawing/2014/main" val="22628814"/>
                    </a:ext>
                  </a:extLst>
                </a:gridCol>
                <a:gridCol w="284400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a:t>
                      </a:r>
                      <a:r>
                        <a:rPr kumimoji="1" lang="ja-JP" altLang="en-US" sz="2000" b="1" spc="-100" dirty="0">
                          <a:solidFill>
                            <a:srgbClr val="FF0000"/>
                          </a:solidFill>
                          <a:latin typeface="+mn-ea"/>
                        </a:rPr>
                        <a:t>学校給食衛生管理基準</a:t>
                      </a:r>
                      <a:r>
                        <a:rPr kumimoji="1" lang="ja-JP" altLang="en-US" sz="2000" b="1" spc="-100" dirty="0">
                          <a:latin typeface="+mn-ea"/>
                        </a:rPr>
                        <a:t>に基づき、指導・助言をしている。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給食施設や学校の課題を的確に捉え、調理から喫食までの衛生管理について</a:t>
                      </a:r>
                      <a:r>
                        <a:rPr kumimoji="1" lang="ja-JP" altLang="en-US" sz="2000" b="1" spc="-100" baseline="0" dirty="0">
                          <a:solidFill>
                            <a:srgbClr val="FF0000"/>
                          </a:solidFill>
                          <a:latin typeface="+mn-ea"/>
                          <a:ea typeface="+mn-ea"/>
                        </a:rPr>
                        <a:t>指導・助言</a:t>
                      </a:r>
                      <a:r>
                        <a:rPr kumimoji="1" lang="ja-JP" altLang="en-US" sz="2000" b="1" spc="-100" baseline="0" dirty="0">
                          <a:latin typeface="+mn-ea"/>
                          <a:ea typeface="+mn-ea"/>
                        </a:rPr>
                        <a:t>をしている。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地域において、調理場から学校での衛生管理に関する</a:t>
                      </a:r>
                      <a:r>
                        <a:rPr kumimoji="1" lang="ja-JP" altLang="en-US" sz="2000" b="1" spc="-100" baseline="0" dirty="0">
                          <a:solidFill>
                            <a:srgbClr val="FF0000"/>
                          </a:solidFill>
                          <a:latin typeface="+mn-ea"/>
                          <a:ea typeface="+mn-ea"/>
                        </a:rPr>
                        <a:t>指導的役割</a:t>
                      </a:r>
                      <a:r>
                        <a:rPr kumimoji="1" lang="ja-JP" altLang="en-US" sz="2000" b="1" spc="-100" baseline="0" dirty="0">
                          <a:latin typeface="+mn-ea"/>
                          <a:ea typeface="+mn-ea"/>
                        </a:rPr>
                        <a:t>を果たしている。</a:t>
                      </a:r>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学校給食衛生管理基準に基づく衛生管理（学校給食施設及び設備の衛生、食品の衛生並びに学校給食調理員の衛生の管理、学級担任や学校給食調理員への指導・助言）を適切に行う力が求められる。</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407346"/>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388769"/>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88769"/>
            <a:ext cx="389021" cy="389021"/>
          </a:xfrm>
          <a:prstGeom prst="rect">
            <a:avLst/>
          </a:prstGeom>
        </p:spPr>
      </p:pic>
      <p:sp>
        <p:nvSpPr>
          <p:cNvPr id="22" name="テキスト ボックス 21"/>
          <p:cNvSpPr txBox="1"/>
          <p:nvPr/>
        </p:nvSpPr>
        <p:spPr>
          <a:xfrm>
            <a:off x="-128016" y="3329963"/>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F2074B3F-7586-F699-62D0-37C013F7A6E4}"/>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E8322FF0-1362-A7D9-AA2F-A581EEA5764D}"/>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8F9EDB52-7A93-D8B6-59C5-D83B8A374779}"/>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E2D2071B-E1CF-307F-0BAD-F4793D8C8F9A}"/>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316B831F-FA09-6F46-1EC8-F82687E9B6EB}"/>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3" action="ppaction://hlinksldjump"/>
                  <a:extLst>
                    <a:ext uri="{FF2B5EF4-FFF2-40B4-BE49-F238E27FC236}">
                      <a16:creationId xmlns:a16="http://schemas.microsoft.com/office/drawing/2014/main" id="{D8233E9E-3FD6-EA14-A5DC-3BC8AB04038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4" action="ppaction://hlinksldjump"/>
                  <a:extLst>
                    <a:ext uri="{FF2B5EF4-FFF2-40B4-BE49-F238E27FC236}">
                      <a16:creationId xmlns:a16="http://schemas.microsoft.com/office/drawing/2014/main" id="{A61495F3-D895-1FB1-6029-E2FDDA2921A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5" action="ppaction://hlinksldjump"/>
                  <a:extLst>
                    <a:ext uri="{FF2B5EF4-FFF2-40B4-BE49-F238E27FC236}">
                      <a16:creationId xmlns:a16="http://schemas.microsoft.com/office/drawing/2014/main" id="{462B8F48-CCC8-E7CE-F9CD-02A0B2ECA55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6" action="ppaction://hlinksldjump"/>
                  <a:extLst>
                    <a:ext uri="{FF2B5EF4-FFF2-40B4-BE49-F238E27FC236}">
                      <a16:creationId xmlns:a16="http://schemas.microsoft.com/office/drawing/2014/main" id="{037C9E87-6E45-C9A1-9F62-ED9ED42741A8}"/>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7"/>
                  <a:extLst>
                    <a:ext uri="{FF2B5EF4-FFF2-40B4-BE49-F238E27FC236}">
                      <a16:creationId xmlns:a16="http://schemas.microsoft.com/office/drawing/2014/main" id="{A136A536-50E0-9582-1947-6EC23DD97BB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8" action="ppaction://hlinksldjump"/>
                  <a:extLst>
                    <a:ext uri="{FF2B5EF4-FFF2-40B4-BE49-F238E27FC236}">
                      <a16:creationId xmlns:a16="http://schemas.microsoft.com/office/drawing/2014/main" id="{DE08E7D7-599B-46CE-FB0B-C031B72E370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9" action="ppaction://hlinksldjump"/>
                <a:extLst>
                  <a:ext uri="{FF2B5EF4-FFF2-40B4-BE49-F238E27FC236}">
                    <a16:creationId xmlns:a16="http://schemas.microsoft.com/office/drawing/2014/main" id="{7822CD0C-C0C4-23DD-FD04-65BC762F9C45}"/>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23">
              <a:hlinkClick r:id="rId10" action="ppaction://hlinksldjump"/>
              <a:extLst>
                <a:ext uri="{FF2B5EF4-FFF2-40B4-BE49-F238E27FC236}">
                  <a16:creationId xmlns:a16="http://schemas.microsoft.com/office/drawing/2014/main" id="{5D10A433-D4F4-BAC2-9B06-0CFC2E930CD8}"/>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8" name="テキスト ボックス 37">
            <a:hlinkClick r:id="rId11"/>
            <a:extLst>
              <a:ext uri="{FF2B5EF4-FFF2-40B4-BE49-F238E27FC236}">
                <a16:creationId xmlns:a16="http://schemas.microsoft.com/office/drawing/2014/main" id="{0FF83E31-B7C9-7C3A-831B-792A253E693A}"/>
              </a:ext>
            </a:extLst>
          </p:cNvPr>
          <p:cNvSpPr txBox="1"/>
          <p:nvPr/>
        </p:nvSpPr>
        <p:spPr>
          <a:xfrm>
            <a:off x="167696" y="1410569"/>
            <a:ext cx="2905442" cy="1651867"/>
          </a:xfrm>
          <a:prstGeom prst="rect">
            <a:avLst/>
          </a:prstGeom>
          <a:noFill/>
        </p:spPr>
        <p:txBody>
          <a:bodyPr wrap="square" rtlCol="0">
            <a:spAutoFit/>
          </a:bodyPr>
          <a:lstStyle/>
          <a:p>
            <a:endParaRPr kumimoji="1" lang="ja-JP" altLang="en-US" dirty="0"/>
          </a:p>
        </p:txBody>
      </p:sp>
      <p:sp>
        <p:nvSpPr>
          <p:cNvPr id="39" name="テキスト ボックス 38">
            <a:hlinkClick r:id="rId12"/>
            <a:extLst>
              <a:ext uri="{FF2B5EF4-FFF2-40B4-BE49-F238E27FC236}">
                <a16:creationId xmlns:a16="http://schemas.microsoft.com/office/drawing/2014/main" id="{F2C5DF0C-D440-0DED-6F95-DF66DE473991}"/>
              </a:ext>
            </a:extLst>
          </p:cNvPr>
          <p:cNvSpPr txBox="1"/>
          <p:nvPr/>
        </p:nvSpPr>
        <p:spPr>
          <a:xfrm>
            <a:off x="3093768" y="1387903"/>
            <a:ext cx="3080789" cy="1674534"/>
          </a:xfrm>
          <a:prstGeom prst="rect">
            <a:avLst/>
          </a:prstGeom>
          <a:noFill/>
        </p:spPr>
        <p:txBody>
          <a:bodyPr wrap="square" rtlCol="0">
            <a:spAutoFit/>
          </a:bodyPr>
          <a:lstStyle/>
          <a:p>
            <a:endParaRPr kumimoji="1" lang="ja-JP" altLang="en-US" dirty="0"/>
          </a:p>
        </p:txBody>
      </p:sp>
      <p:sp>
        <p:nvSpPr>
          <p:cNvPr id="40" name="テキスト ボックス 39">
            <a:hlinkClick r:id="rId13"/>
            <a:extLst>
              <a:ext uri="{FF2B5EF4-FFF2-40B4-BE49-F238E27FC236}">
                <a16:creationId xmlns:a16="http://schemas.microsoft.com/office/drawing/2014/main" id="{22210D53-4605-C633-E7BB-239C550AC4A7}"/>
              </a:ext>
            </a:extLst>
          </p:cNvPr>
          <p:cNvSpPr txBox="1"/>
          <p:nvPr/>
        </p:nvSpPr>
        <p:spPr>
          <a:xfrm>
            <a:off x="6202699" y="1354489"/>
            <a:ext cx="2773605" cy="1707948"/>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3575474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33" name="正方形/長方形 3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25821" y="661372"/>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具体的な活用場面①</a:t>
            </a:r>
            <a:endParaRPr lang="ja-JP" altLang="en-US" sz="3200" b="1" dirty="0">
              <a:solidFill>
                <a:srgbClr val="FF0000"/>
              </a:solidFill>
              <a:latin typeface="+mn-ea"/>
              <a:ea typeface="+mn-ea"/>
            </a:endParaRPr>
          </a:p>
        </p:txBody>
      </p:sp>
      <p:graphicFrame>
        <p:nvGraphicFramePr>
          <p:cNvPr id="16" name="図表 15"/>
          <p:cNvGraphicFramePr/>
          <p:nvPr>
            <p:extLst>
              <p:ext uri="{D42A27DB-BD31-4B8C-83A1-F6EECF244321}">
                <p14:modId xmlns:p14="http://schemas.microsoft.com/office/powerpoint/2010/main" val="269667183"/>
              </p:ext>
            </p:extLst>
          </p:nvPr>
        </p:nvGraphicFramePr>
        <p:xfrm>
          <a:off x="109728" y="1482015"/>
          <a:ext cx="8942832" cy="1854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角丸四角形 18"/>
          <p:cNvSpPr/>
          <p:nvPr/>
        </p:nvSpPr>
        <p:spPr>
          <a:xfrm>
            <a:off x="109728" y="3488267"/>
            <a:ext cx="6675120" cy="3244164"/>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tIns="108000" rIns="72000" rtlCol="0" anchor="ctr"/>
          <a:lstStyle/>
          <a:p>
            <a:pPr>
              <a:lnSpc>
                <a:spcPts val="2100"/>
              </a:lnSpc>
            </a:pPr>
            <a:r>
              <a:rPr kumimoji="1" lang="ja-JP" altLang="en-US" sz="2200" b="1" dirty="0"/>
              <a:t>◆自己観察書の作成</a:t>
            </a:r>
            <a:endParaRPr kumimoji="1" lang="en-US" altLang="ja-JP" sz="2200" b="1" dirty="0"/>
          </a:p>
          <a:p>
            <a:pPr>
              <a:lnSpc>
                <a:spcPts val="1000"/>
              </a:lnSpc>
            </a:pPr>
            <a:endParaRPr kumimoji="1" lang="en-US" altLang="ja-JP" sz="2200" b="1" dirty="0"/>
          </a:p>
          <a:p>
            <a:pPr marL="177800" indent="-177800" algn="just">
              <a:lnSpc>
                <a:spcPts val="2100"/>
              </a:lnSpc>
            </a:pPr>
            <a:r>
              <a:rPr lang="ja-JP" altLang="en-US" sz="2000" dirty="0">
                <a:latin typeface="+mj-ea"/>
              </a:rPr>
              <a:t>・</a:t>
            </a:r>
            <a:r>
              <a:rPr lang="ja-JP" altLang="en-US" dirty="0">
                <a:latin typeface="+mj-ea"/>
              </a:rPr>
              <a:t>年度当初、学校教育目標や学校経営方針などを踏まえ、年間の自己目標等を設定する際に「やまなし教員等育成指標」や「研修履歴」を補助資料として活用していくことで、自身の課題を明確にしたうえで目標設定ができる。特に、研修目標・計画を設定する際は、自己目標の達成にあたり、自身のキャリアステージで求められる資質・能力や校務分掌で期待される役割と関連付ける。</a:t>
            </a:r>
            <a:endParaRPr kumimoji="1" lang="en-US" altLang="ja-JP" b="1" dirty="0"/>
          </a:p>
          <a:p>
            <a:pPr marL="177800" indent="-177800" algn="just">
              <a:lnSpc>
                <a:spcPts val="2100"/>
              </a:lnSpc>
            </a:pPr>
            <a:r>
              <a:rPr lang="ja-JP" altLang="en-US" sz="2000" dirty="0">
                <a:latin typeface="+mj-ea"/>
              </a:rPr>
              <a:t>・</a:t>
            </a:r>
            <a:r>
              <a:rPr lang="ja-JP" altLang="en-US" dirty="0">
                <a:latin typeface="+mj-ea"/>
              </a:rPr>
              <a:t>年度末、</a:t>
            </a:r>
            <a:r>
              <a:rPr lang="en-US" altLang="ja-JP" dirty="0">
                <a:latin typeface="+mj-ea"/>
              </a:rPr>
              <a:t>1</a:t>
            </a:r>
            <a:r>
              <a:rPr lang="ja-JP" altLang="en-US" dirty="0">
                <a:latin typeface="+mj-ea"/>
              </a:rPr>
              <a:t>年間の取組状況や自己反省を記入する際にも、これらの資料を活用して振り返りを行い、次年度の目標設定に生かす。</a:t>
            </a:r>
            <a:endParaRPr lang="ja-JP" altLang="en-US" b="1" dirty="0">
              <a:solidFill>
                <a:srgbClr val="FF0000"/>
              </a:solidFill>
            </a:endParaRPr>
          </a:p>
        </p:txBody>
      </p:sp>
      <p:pic>
        <p:nvPicPr>
          <p:cNvPr id="20" name="図 19"/>
          <p:cNvPicPr>
            <a:picLocks noChangeAspect="1"/>
          </p:cNvPicPr>
          <p:nvPr/>
        </p:nvPicPr>
        <p:blipFill rotWithShape="1">
          <a:blip r:embed="rId7"/>
          <a:srcRect l="22856" t="26814" r="52074" b="14962"/>
          <a:stretch/>
        </p:blipFill>
        <p:spPr>
          <a:xfrm>
            <a:off x="6909797" y="3767328"/>
            <a:ext cx="2218981" cy="2898649"/>
          </a:xfrm>
          <a:prstGeom prst="rect">
            <a:avLst/>
          </a:prstGeom>
        </p:spPr>
      </p:pic>
      <p:sp>
        <p:nvSpPr>
          <p:cNvPr id="21" name="四角形吹き出し 20"/>
          <p:cNvSpPr/>
          <p:nvPr/>
        </p:nvSpPr>
        <p:spPr>
          <a:xfrm>
            <a:off x="6833579" y="4615159"/>
            <a:ext cx="1185709" cy="2117272"/>
          </a:xfrm>
          <a:prstGeom prst="wedgeRectCallout">
            <a:avLst>
              <a:gd name="adj1" fmla="val -64950"/>
              <a:gd name="adj2" fmla="val -2984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22" name="角丸四角形 21"/>
          <p:cNvSpPr/>
          <p:nvPr/>
        </p:nvSpPr>
        <p:spPr>
          <a:xfrm>
            <a:off x="4621528" y="715213"/>
            <a:ext cx="4029456" cy="560765"/>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800" b="1" dirty="0">
                <a:solidFill>
                  <a:schemeClr val="bg1"/>
                </a:solidFill>
                <a:latin typeface="+mn-ea"/>
              </a:rPr>
              <a:t>自己目標の設定・評価</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33</a:t>
            </a:fld>
            <a:endParaRPr kumimoji="1" lang="ja-JP" altLang="en-US" dirty="0"/>
          </a:p>
        </p:txBody>
      </p:sp>
      <p:grpSp>
        <p:nvGrpSpPr>
          <p:cNvPr id="4" name="グループ化 3">
            <a:extLst>
              <a:ext uri="{FF2B5EF4-FFF2-40B4-BE49-F238E27FC236}">
                <a16:creationId xmlns:a16="http://schemas.microsoft.com/office/drawing/2014/main" id="{4B2D8F16-055E-359E-7144-90DCBD149B84}"/>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2200333E-5A2E-0A83-9D95-5C2381D0479E}"/>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F6F78488-42C0-8B0C-8425-5A29874E698D}"/>
                  </a:ext>
                </a:extLst>
              </p:cNvPr>
              <p:cNvGrpSpPr/>
              <p:nvPr/>
            </p:nvGrpSpPr>
            <p:grpSpPr>
              <a:xfrm>
                <a:off x="150483" y="75115"/>
                <a:ext cx="6953733" cy="402824"/>
                <a:chOff x="9330690" y="4935897"/>
                <a:chExt cx="6953733" cy="402824"/>
              </a:xfrm>
            </p:grpSpPr>
            <p:sp>
              <p:nvSpPr>
                <p:cNvPr id="9" name="額縁 24">
                  <a:hlinkClick r:id="" action="ppaction://hlinkshowjump?jump=firstslide"/>
                  <a:extLst>
                    <a:ext uri="{FF2B5EF4-FFF2-40B4-BE49-F238E27FC236}">
                      <a16:creationId xmlns:a16="http://schemas.microsoft.com/office/drawing/2014/main" id="{927B772D-D7A6-003A-DE6C-644F8879087B}"/>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8" action="ppaction://hlinksldjump"/>
                  <a:extLst>
                    <a:ext uri="{FF2B5EF4-FFF2-40B4-BE49-F238E27FC236}">
                      <a16:creationId xmlns:a16="http://schemas.microsoft.com/office/drawing/2014/main" id="{03A84872-77A5-639A-BFEB-A3554A7A1F69}"/>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9" action="ppaction://hlinksldjump"/>
                  <a:extLst>
                    <a:ext uri="{FF2B5EF4-FFF2-40B4-BE49-F238E27FC236}">
                      <a16:creationId xmlns:a16="http://schemas.microsoft.com/office/drawing/2014/main" id="{8EFEAFB3-090D-2326-4D73-8363CB787A7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10" action="ppaction://hlinksldjump"/>
                  <a:extLst>
                    <a:ext uri="{FF2B5EF4-FFF2-40B4-BE49-F238E27FC236}">
                      <a16:creationId xmlns:a16="http://schemas.microsoft.com/office/drawing/2014/main" id="{EB7FCBC0-1A1A-7D0E-6DEC-05241825629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28">
                  <a:hlinkClick r:id="rId11" action="ppaction://hlinksldjump"/>
                  <a:extLst>
                    <a:ext uri="{FF2B5EF4-FFF2-40B4-BE49-F238E27FC236}">
                      <a16:creationId xmlns:a16="http://schemas.microsoft.com/office/drawing/2014/main" id="{79287D17-6302-BC8A-3DF8-2E20CC31C8C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29">
                  <a:hlinkClick r:id="rId12"/>
                  <a:extLst>
                    <a:ext uri="{FF2B5EF4-FFF2-40B4-BE49-F238E27FC236}">
                      <a16:creationId xmlns:a16="http://schemas.microsoft.com/office/drawing/2014/main" id="{284A5D24-3216-C371-7615-C905929F3204}"/>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5" name="額縁 30">
                  <a:hlinkClick r:id="rId13" action="ppaction://hlinksldjump"/>
                  <a:extLst>
                    <a:ext uri="{FF2B5EF4-FFF2-40B4-BE49-F238E27FC236}">
                      <a16:creationId xmlns:a16="http://schemas.microsoft.com/office/drawing/2014/main" id="{6EB82C56-22C9-D781-5712-AAD2892E225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22">
                <a:hlinkClick r:id="rId14" action="ppaction://hlinksldjump"/>
                <a:extLst>
                  <a:ext uri="{FF2B5EF4-FFF2-40B4-BE49-F238E27FC236}">
                    <a16:creationId xmlns:a16="http://schemas.microsoft.com/office/drawing/2014/main" id="{82AC4C4E-BDCF-C835-CC50-5077FEB9D80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23">
              <a:hlinkClick r:id="rId15" action="ppaction://hlinksldjump"/>
              <a:extLst>
                <a:ext uri="{FF2B5EF4-FFF2-40B4-BE49-F238E27FC236}">
                  <a16:creationId xmlns:a16="http://schemas.microsoft.com/office/drawing/2014/main" id="{406C54EF-3D9B-C049-DEEC-CA3A125626CB}"/>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2326982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9" name="角丸四角形 18"/>
          <p:cNvSpPr/>
          <p:nvPr/>
        </p:nvSpPr>
        <p:spPr>
          <a:xfrm>
            <a:off x="109728" y="4096512"/>
            <a:ext cx="8906256" cy="2635918"/>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just">
              <a:lnSpc>
                <a:spcPts val="2100"/>
              </a:lnSpc>
            </a:pPr>
            <a:r>
              <a:rPr kumimoji="1" lang="ja-JP" altLang="en-US" sz="2000" dirty="0">
                <a:latin typeface="+mj-ea"/>
              </a:rPr>
              <a:t>　</a:t>
            </a:r>
            <a:r>
              <a:rPr kumimoji="1" lang="ja-JP" altLang="en-US" dirty="0">
                <a:latin typeface="+mj-ea"/>
              </a:rPr>
              <a:t>研修履歴を活用した対話に基づく受講奨励については、人事評価制度との違いを留意しつつ、人事評価の面談の機会を活用することができる。</a:t>
            </a:r>
            <a:endParaRPr kumimoji="1" lang="en-US" altLang="ja-JP" dirty="0">
              <a:latin typeface="+mj-ea"/>
            </a:endParaRPr>
          </a:p>
          <a:p>
            <a:pPr algn="just">
              <a:lnSpc>
                <a:spcPts val="2100"/>
              </a:lnSpc>
            </a:pPr>
            <a:r>
              <a:rPr kumimoji="1" lang="ja-JP" altLang="en-US" b="1" dirty="0"/>
              <a:t>◆年度当初の管理職面談において</a:t>
            </a:r>
            <a:endParaRPr kumimoji="1" lang="en-US" altLang="ja-JP" b="1" dirty="0"/>
          </a:p>
          <a:p>
            <a:pPr marL="87313" indent="-87313" algn="just">
              <a:lnSpc>
                <a:spcPts val="2100"/>
              </a:lnSpc>
            </a:pPr>
            <a:r>
              <a:rPr lang="ja-JP" altLang="en-US" dirty="0">
                <a:latin typeface="+mj-ea"/>
              </a:rPr>
              <a:t>・教員一人ひとりの職責、経験、適性に照らした人材育成の観点</a:t>
            </a:r>
            <a:endParaRPr lang="en-US" altLang="ja-JP" dirty="0">
              <a:latin typeface="+mj-ea"/>
            </a:endParaRPr>
          </a:p>
          <a:p>
            <a:pPr marL="177800" indent="-177800" algn="just">
              <a:lnSpc>
                <a:spcPts val="2100"/>
              </a:lnSpc>
            </a:pPr>
            <a:r>
              <a:rPr lang="ja-JP" altLang="en-US" dirty="0">
                <a:latin typeface="+mj-ea"/>
              </a:rPr>
              <a:t>・学校教育目標の達成のために必要な専門性・能力の確保などの観点から過去の研修履歴を活用し、指導助言を行う。</a:t>
            </a:r>
            <a:endParaRPr lang="en-US" altLang="ja-JP" dirty="0">
              <a:latin typeface="+mj-ea"/>
            </a:endParaRPr>
          </a:p>
          <a:p>
            <a:pPr algn="just">
              <a:lnSpc>
                <a:spcPts val="2100"/>
              </a:lnSpc>
            </a:pPr>
            <a:r>
              <a:rPr kumimoji="1" lang="ja-JP" altLang="en-US" b="1" dirty="0"/>
              <a:t>◆年度末の管理職面談において</a:t>
            </a:r>
            <a:endParaRPr kumimoji="1" lang="en-US" altLang="ja-JP" b="1" dirty="0"/>
          </a:p>
          <a:p>
            <a:pPr marL="177800" indent="-177800" algn="just">
              <a:lnSpc>
                <a:spcPts val="2100"/>
              </a:lnSpc>
            </a:pPr>
            <a:r>
              <a:rPr lang="ja-JP" altLang="en-US" dirty="0">
                <a:latin typeface="+mj-ea"/>
              </a:rPr>
              <a:t>・ＯＪＴや校内外研修等の実施状況を踏まえ、研修履歴を振り返りながら、今後の資質向上のための指導助言を行う。</a:t>
            </a:r>
            <a:endParaRPr lang="ja-JP" altLang="en-US" b="1" dirty="0">
              <a:solidFill>
                <a:srgbClr val="FF0000"/>
              </a:solidFill>
            </a:endParaRPr>
          </a:p>
        </p:txBody>
      </p:sp>
      <p:sp>
        <p:nvSpPr>
          <p:cNvPr id="22" name="角丸四角形 21"/>
          <p:cNvSpPr/>
          <p:nvPr/>
        </p:nvSpPr>
        <p:spPr>
          <a:xfrm>
            <a:off x="4317491" y="673240"/>
            <a:ext cx="4498849" cy="561600"/>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400" b="1" dirty="0">
                <a:solidFill>
                  <a:schemeClr val="bg1"/>
                </a:solidFill>
                <a:latin typeface="+mn-ea"/>
              </a:rPr>
              <a:t>研修履歴を活用した受講奨励</a:t>
            </a:r>
          </a:p>
        </p:txBody>
      </p:sp>
      <p:pic>
        <p:nvPicPr>
          <p:cNvPr id="15" name="図 14"/>
          <p:cNvPicPr/>
          <p:nvPr/>
        </p:nvPicPr>
        <p:blipFill rotWithShape="1">
          <a:blip r:embed="rId2" cstate="print">
            <a:extLst>
              <a:ext uri="{28A0092B-C50C-407E-A947-70E740481C1C}">
                <a14:useLocalDpi xmlns:a14="http://schemas.microsoft.com/office/drawing/2010/main" val="0"/>
              </a:ext>
            </a:extLst>
          </a:blip>
          <a:srcRect l="3761" r="3846" b="6727"/>
          <a:stretch/>
        </p:blipFill>
        <p:spPr bwMode="auto">
          <a:xfrm>
            <a:off x="169630" y="2188429"/>
            <a:ext cx="5019123" cy="1624987"/>
          </a:xfrm>
          <a:prstGeom prst="rect">
            <a:avLst/>
          </a:prstGeom>
          <a:noFill/>
          <a:ln>
            <a:noFill/>
          </a:ln>
        </p:spPr>
      </p:pic>
      <p:sp>
        <p:nvSpPr>
          <p:cNvPr id="21" name="四角形吹き出し 20"/>
          <p:cNvSpPr/>
          <p:nvPr/>
        </p:nvSpPr>
        <p:spPr>
          <a:xfrm>
            <a:off x="109728" y="2176752"/>
            <a:ext cx="5138928" cy="1721167"/>
          </a:xfrm>
          <a:prstGeom prst="wedgeRectCallout">
            <a:avLst>
              <a:gd name="adj1" fmla="val -12887"/>
              <a:gd name="adj2" fmla="val 6323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17" name="正方形/長方形 16"/>
          <p:cNvSpPr/>
          <p:nvPr/>
        </p:nvSpPr>
        <p:spPr>
          <a:xfrm>
            <a:off x="26499" y="1368658"/>
            <a:ext cx="9117501" cy="754053"/>
          </a:xfrm>
          <a:prstGeom prst="rect">
            <a:avLst/>
          </a:prstGeom>
        </p:spPr>
        <p:txBody>
          <a:bodyPr wrap="square" lIns="180000" rIns="180000">
            <a:spAutoFit/>
          </a:bodyPr>
          <a:lstStyle/>
          <a:p>
            <a:pPr marL="92073" indent="-92073" algn="just" fontAlgn="base"/>
            <a:r>
              <a:rPr lang="ja-JP" altLang="en-US" sz="1900" dirty="0"/>
              <a:t>①教員の意欲や主体性の尊重 ②学校組織の総合的な機能発揮 ③個々の人材育成　の観点で、</a:t>
            </a:r>
            <a:r>
              <a:rPr lang="ja-JP" altLang="en-US" sz="2400" b="1" dirty="0">
                <a:solidFill>
                  <a:srgbClr val="FF0000"/>
                </a:solidFill>
              </a:rPr>
              <a:t>校長の指導力</a:t>
            </a:r>
            <a:r>
              <a:rPr lang="ja-JP" altLang="en-US" sz="1900" dirty="0"/>
              <a:t>が求められます。</a:t>
            </a:r>
            <a:endParaRPr lang="en-US" altLang="ja-JP" sz="1900" dirty="0"/>
          </a:p>
        </p:txBody>
      </p:sp>
      <p:sp>
        <p:nvSpPr>
          <p:cNvPr id="3" name="角丸四角形 2"/>
          <p:cNvSpPr/>
          <p:nvPr/>
        </p:nvSpPr>
        <p:spPr>
          <a:xfrm>
            <a:off x="5308558" y="2034046"/>
            <a:ext cx="3699806" cy="1933752"/>
          </a:xfrm>
          <a:prstGeom prst="roundRect">
            <a:avLst/>
          </a:prstGeom>
          <a:solidFill>
            <a:srgbClr val="FFCCFF"/>
          </a:solidFill>
          <a:ln>
            <a:noFill/>
          </a:ln>
        </p:spPr>
        <p:style>
          <a:lnRef idx="1">
            <a:schemeClr val="accent2"/>
          </a:lnRef>
          <a:fillRef idx="2">
            <a:schemeClr val="accent2"/>
          </a:fillRef>
          <a:effectRef idx="1">
            <a:schemeClr val="accent2"/>
          </a:effectRef>
          <a:fontRef idx="minor">
            <a:schemeClr val="dk1"/>
          </a:fontRef>
        </p:style>
        <p:txBody>
          <a:bodyPr lIns="36000" tIns="36000" rIns="0" bIns="0" rtlCol="0" anchor="ctr"/>
          <a:lstStyle/>
          <a:p>
            <a:r>
              <a:rPr kumimoji="1" lang="ja-JP" altLang="en-US" sz="1300" b="1" dirty="0"/>
              <a:t>◆研修主事の役割（学校教育法施行規則）</a:t>
            </a:r>
            <a:endParaRPr kumimoji="1" lang="en-US" altLang="ja-JP" sz="1300" b="1" dirty="0"/>
          </a:p>
          <a:p>
            <a:r>
              <a:rPr lang="ja-JP" altLang="en-US" sz="1300" dirty="0"/>
              <a:t>・校内研修･校内研究に関する計画の企画･立案</a:t>
            </a:r>
            <a:br>
              <a:rPr lang="ja-JP" altLang="en-US" sz="1300" dirty="0"/>
            </a:br>
            <a:r>
              <a:rPr lang="ja-JP" altLang="en-US" sz="1300" dirty="0"/>
              <a:t>・校内研修・校内研究のための講師派遣依頼や資料提供依頼等の渉外業務</a:t>
            </a:r>
            <a:br>
              <a:rPr lang="ja-JP" altLang="en-US" sz="1300" dirty="0"/>
            </a:br>
            <a:r>
              <a:rPr lang="ja-JP" altLang="en-US" sz="1300" dirty="0"/>
              <a:t>・校内研修・校内研究に関する校内における他の分掌との調整や運営・取りまとめ</a:t>
            </a:r>
            <a:br>
              <a:rPr lang="ja-JP" altLang="en-US" sz="1300" dirty="0"/>
            </a:br>
            <a:r>
              <a:rPr lang="ja-JP" altLang="en-US" sz="1300" dirty="0"/>
              <a:t>・初任者研修・中堅教諭等資質向上研修等の受講者の受講日程・内容等の計画作成・調整</a:t>
            </a:r>
            <a:endParaRPr kumimoji="1" lang="ja-JP" altLang="en-US" dirty="0"/>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34</a:t>
            </a:fld>
            <a:endParaRPr kumimoji="1" lang="ja-JP" altLang="en-US" dirty="0"/>
          </a:p>
        </p:txBody>
      </p:sp>
      <p:sp>
        <p:nvSpPr>
          <p:cNvPr id="18" name="タイトル 1"/>
          <p:cNvSpPr>
            <a:spLocks noGrp="1"/>
          </p:cNvSpPr>
          <p:nvPr>
            <p:ph type="ctrTitle"/>
          </p:nvPr>
        </p:nvSpPr>
        <p:spPr>
          <a:xfrm>
            <a:off x="0" y="618930"/>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具体的な活用場面②</a:t>
            </a:r>
            <a:endParaRPr lang="ja-JP" altLang="en-US" sz="3200" b="1" dirty="0">
              <a:solidFill>
                <a:srgbClr val="FF0000"/>
              </a:solidFill>
              <a:latin typeface="+mn-ea"/>
              <a:ea typeface="+mn-ea"/>
            </a:endParaRPr>
          </a:p>
        </p:txBody>
      </p:sp>
      <p:grpSp>
        <p:nvGrpSpPr>
          <p:cNvPr id="2" name="グループ化 1">
            <a:extLst>
              <a:ext uri="{FF2B5EF4-FFF2-40B4-BE49-F238E27FC236}">
                <a16:creationId xmlns:a16="http://schemas.microsoft.com/office/drawing/2014/main" id="{CE32562E-F841-143B-0235-BA3874CB93C7}"/>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31A48639-A9FC-370C-2AB9-B2BF97758FA0}"/>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23A2470B-F833-E39D-06FF-7244034480AF}"/>
                  </a:ext>
                </a:extLst>
              </p:cNvPr>
              <p:cNvGrpSpPr/>
              <p:nvPr/>
            </p:nvGrpSpPr>
            <p:grpSpPr>
              <a:xfrm>
                <a:off x="150483" y="75115"/>
                <a:ext cx="6953733" cy="402824"/>
                <a:chOff x="9330690" y="4935897"/>
                <a:chExt cx="6953733" cy="402824"/>
              </a:xfrm>
            </p:grpSpPr>
            <p:sp>
              <p:nvSpPr>
                <p:cNvPr id="9" name="額縁 24">
                  <a:hlinkClick r:id="" action="ppaction://hlinkshowjump?jump=firstslide"/>
                  <a:extLst>
                    <a:ext uri="{FF2B5EF4-FFF2-40B4-BE49-F238E27FC236}">
                      <a16:creationId xmlns:a16="http://schemas.microsoft.com/office/drawing/2014/main" id="{5F82D046-2565-CE4C-6467-429E4DB25292}"/>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3" action="ppaction://hlinksldjump"/>
                  <a:extLst>
                    <a:ext uri="{FF2B5EF4-FFF2-40B4-BE49-F238E27FC236}">
                      <a16:creationId xmlns:a16="http://schemas.microsoft.com/office/drawing/2014/main" id="{7BD243B4-8E9B-1B4E-9CE6-B1D580299B2D}"/>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4" action="ppaction://hlinksldjump"/>
                  <a:extLst>
                    <a:ext uri="{FF2B5EF4-FFF2-40B4-BE49-F238E27FC236}">
                      <a16:creationId xmlns:a16="http://schemas.microsoft.com/office/drawing/2014/main" id="{0AA0A9CA-96AD-C25E-91F0-BDB831BB9BD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5" action="ppaction://hlinksldjump"/>
                  <a:extLst>
                    <a:ext uri="{FF2B5EF4-FFF2-40B4-BE49-F238E27FC236}">
                      <a16:creationId xmlns:a16="http://schemas.microsoft.com/office/drawing/2014/main" id="{195F9CCA-959F-4ABA-A551-86A53F8A4A6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28">
                  <a:hlinkClick r:id="rId6" action="ppaction://hlinksldjump"/>
                  <a:extLst>
                    <a:ext uri="{FF2B5EF4-FFF2-40B4-BE49-F238E27FC236}">
                      <a16:creationId xmlns:a16="http://schemas.microsoft.com/office/drawing/2014/main" id="{5BAF61B9-A72A-BEDE-1317-B0A373138AD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29">
                  <a:hlinkClick r:id="rId7"/>
                  <a:extLst>
                    <a:ext uri="{FF2B5EF4-FFF2-40B4-BE49-F238E27FC236}">
                      <a16:creationId xmlns:a16="http://schemas.microsoft.com/office/drawing/2014/main" id="{3188C155-13D3-7AD6-AFBA-40BBAD008D2B}"/>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6" name="額縁 30">
                  <a:hlinkClick r:id="rId8" action="ppaction://hlinksldjump"/>
                  <a:extLst>
                    <a:ext uri="{FF2B5EF4-FFF2-40B4-BE49-F238E27FC236}">
                      <a16:creationId xmlns:a16="http://schemas.microsoft.com/office/drawing/2014/main" id="{748AD690-E999-9389-D4C5-9EC3ADD3D67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22">
                <a:hlinkClick r:id="rId9" action="ppaction://hlinksldjump"/>
                <a:extLst>
                  <a:ext uri="{FF2B5EF4-FFF2-40B4-BE49-F238E27FC236}">
                    <a16:creationId xmlns:a16="http://schemas.microsoft.com/office/drawing/2014/main" id="{CEFC4139-57C3-0A45-F074-762C9FC26E3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23">
              <a:hlinkClick r:id="rId10" action="ppaction://hlinksldjump"/>
              <a:extLst>
                <a:ext uri="{FF2B5EF4-FFF2-40B4-BE49-F238E27FC236}">
                  <a16:creationId xmlns:a16="http://schemas.microsoft.com/office/drawing/2014/main" id="{D48D4835-1BE4-5D4E-C4F0-B57D45C5700D}"/>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20" name="テキスト ボックス 19">
            <a:hlinkClick r:id="rId11"/>
            <a:extLst>
              <a:ext uri="{FF2B5EF4-FFF2-40B4-BE49-F238E27FC236}">
                <a16:creationId xmlns:a16="http://schemas.microsoft.com/office/drawing/2014/main" id="{152B2FA8-5D90-59AE-6A89-A64DCD80AAD3}"/>
              </a:ext>
            </a:extLst>
          </p:cNvPr>
          <p:cNvSpPr txBox="1"/>
          <p:nvPr/>
        </p:nvSpPr>
        <p:spPr>
          <a:xfrm>
            <a:off x="169631" y="2224157"/>
            <a:ext cx="5003292" cy="1484872"/>
          </a:xfrm>
          <a:prstGeom prst="rect">
            <a:avLst/>
          </a:prstGeom>
          <a:noFill/>
        </p:spPr>
        <p:txBody>
          <a:bodyPr wrap="square" rtlCol="0">
            <a:spAutoFit/>
          </a:bodyPr>
          <a:lstStyle/>
          <a:p>
            <a:endParaRPr kumimoji="1" lang="ja-JP" altLang="en-US" dirty="0"/>
          </a:p>
        </p:txBody>
      </p:sp>
      <p:pic>
        <p:nvPicPr>
          <p:cNvPr id="24" name="図 23">
            <a:hlinkClick r:id="rId11"/>
            <a:extLst>
              <a:ext uri="{FF2B5EF4-FFF2-40B4-BE49-F238E27FC236}">
                <a16:creationId xmlns:a16="http://schemas.microsoft.com/office/drawing/2014/main" id="{42C5AF1B-7A8A-C271-8B29-173138EA014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55874" y="3608194"/>
            <a:ext cx="389021" cy="389021"/>
          </a:xfrm>
          <a:prstGeom prst="rect">
            <a:avLst/>
          </a:prstGeom>
        </p:spPr>
      </p:pic>
    </p:spTree>
    <p:extLst>
      <p:ext uri="{BB962C8B-B14F-4D97-AF65-F5344CB8AC3E}">
        <p14:creationId xmlns:p14="http://schemas.microsoft.com/office/powerpoint/2010/main" val="58502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155448" y="1861223"/>
            <a:ext cx="9429750" cy="5467350"/>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4</a:t>
            </a:fld>
            <a:endParaRPr kumimoji="1" lang="ja-JP" altLang="en-US" dirty="0"/>
          </a:p>
        </p:txBody>
      </p:sp>
      <p:sp>
        <p:nvSpPr>
          <p:cNvPr id="6" name="テキスト ボックス 5"/>
          <p:cNvSpPr txBox="1"/>
          <p:nvPr/>
        </p:nvSpPr>
        <p:spPr>
          <a:xfrm>
            <a:off x="1829127" y="670505"/>
            <a:ext cx="5644056" cy="954107"/>
          </a:xfrm>
          <a:prstGeom prst="rect">
            <a:avLst/>
          </a:prstGeom>
          <a:noFill/>
        </p:spPr>
        <p:txBody>
          <a:bodyPr wrap="square" rtlCol="0">
            <a:spAutoFit/>
          </a:bodyPr>
          <a:lstStyle/>
          <a:p>
            <a:r>
              <a:rPr kumimoji="1" lang="ja-JP" altLang="en-US" sz="2800" b="1" dirty="0"/>
              <a:t>山梨県総合教育センター等　</a:t>
            </a:r>
            <a:endParaRPr kumimoji="1" lang="en-US" altLang="ja-JP" sz="2800" b="1" dirty="0"/>
          </a:p>
          <a:p>
            <a:r>
              <a:rPr kumimoji="1" lang="ja-JP" altLang="en-US" sz="2800" b="1" dirty="0"/>
              <a:t>令和６年度　研修計画・研修一覧</a:t>
            </a:r>
          </a:p>
        </p:txBody>
      </p:sp>
      <p:sp>
        <p:nvSpPr>
          <p:cNvPr id="33" name="テキスト ボックス 32"/>
          <p:cNvSpPr txBox="1"/>
          <p:nvPr/>
        </p:nvSpPr>
        <p:spPr>
          <a:xfrm>
            <a:off x="4752870" y="5904309"/>
            <a:ext cx="4165947" cy="646331"/>
          </a:xfrm>
          <a:prstGeom prst="rect">
            <a:avLst/>
          </a:prstGeom>
          <a:noFill/>
        </p:spPr>
        <p:txBody>
          <a:bodyPr wrap="square" rtlCol="0">
            <a:spAutoFit/>
          </a:bodyPr>
          <a:lstStyle/>
          <a:p>
            <a:r>
              <a:rPr kumimoji="1" lang="en-US" altLang="ja-JP" sz="1200" dirty="0"/>
              <a:t>※</a:t>
            </a:r>
            <a:r>
              <a:rPr kumimoji="1" lang="ja-JP" altLang="en-US" sz="1200" dirty="0"/>
              <a:t>総合教育センター及び本庁各課主催の研修すべてを掲載</a:t>
            </a:r>
            <a:endParaRPr kumimoji="1" lang="en-US" altLang="ja-JP" sz="1200" dirty="0"/>
          </a:p>
          <a:p>
            <a:r>
              <a:rPr kumimoji="1" lang="ja-JP" altLang="en-US" sz="1200" dirty="0"/>
              <a:t>（研修によっては、あらかじめ受講対象が決められている　</a:t>
            </a:r>
            <a:endParaRPr kumimoji="1" lang="en-US" altLang="ja-JP" sz="1200" dirty="0"/>
          </a:p>
          <a:p>
            <a:r>
              <a:rPr kumimoji="1" lang="ja-JP" altLang="en-US" sz="1200" dirty="0"/>
              <a:t>　場合があります。）</a:t>
            </a:r>
          </a:p>
        </p:txBody>
      </p:sp>
      <p:grpSp>
        <p:nvGrpSpPr>
          <p:cNvPr id="15" name="グループ化 14">
            <a:extLst>
              <a:ext uri="{FF2B5EF4-FFF2-40B4-BE49-F238E27FC236}">
                <a16:creationId xmlns:a16="http://schemas.microsoft.com/office/drawing/2014/main" id="{B3A2AB30-90A1-C510-CAF6-E3B3E7539386}"/>
              </a:ext>
            </a:extLst>
          </p:cNvPr>
          <p:cNvGrpSpPr/>
          <p:nvPr/>
        </p:nvGrpSpPr>
        <p:grpSpPr>
          <a:xfrm>
            <a:off x="150483" y="75115"/>
            <a:ext cx="7683666" cy="402824"/>
            <a:chOff x="150483" y="75115"/>
            <a:chExt cx="7683666" cy="402824"/>
          </a:xfrm>
        </p:grpSpPr>
        <p:grpSp>
          <p:nvGrpSpPr>
            <p:cNvPr id="20" name="グループ化 19">
              <a:extLst>
                <a:ext uri="{FF2B5EF4-FFF2-40B4-BE49-F238E27FC236}">
                  <a16:creationId xmlns:a16="http://schemas.microsoft.com/office/drawing/2014/main" id="{341F57A3-D292-A0BC-6CEC-07DDD324F03F}"/>
                </a:ext>
              </a:extLst>
            </p:cNvPr>
            <p:cNvGrpSpPr/>
            <p:nvPr/>
          </p:nvGrpSpPr>
          <p:grpSpPr>
            <a:xfrm>
              <a:off x="150483" y="75115"/>
              <a:ext cx="7683666" cy="402824"/>
              <a:chOff x="150483" y="75115"/>
              <a:chExt cx="7683666" cy="402824"/>
            </a:xfrm>
          </p:grpSpPr>
          <p:grpSp>
            <p:nvGrpSpPr>
              <p:cNvPr id="37" name="グループ化 36">
                <a:extLst>
                  <a:ext uri="{FF2B5EF4-FFF2-40B4-BE49-F238E27FC236}">
                    <a16:creationId xmlns:a16="http://schemas.microsoft.com/office/drawing/2014/main" id="{1A9C439B-EB3F-3C9A-C89A-46248690401E}"/>
                  </a:ext>
                </a:extLst>
              </p:cNvPr>
              <p:cNvGrpSpPr/>
              <p:nvPr/>
            </p:nvGrpSpPr>
            <p:grpSpPr>
              <a:xfrm>
                <a:off x="150483" y="75115"/>
                <a:ext cx="6953733" cy="402824"/>
                <a:chOff x="9330690" y="4935897"/>
                <a:chExt cx="6953733" cy="402824"/>
              </a:xfrm>
            </p:grpSpPr>
            <p:sp>
              <p:nvSpPr>
                <p:cNvPr id="39" name="額縁 52">
                  <a:hlinkClick r:id="" action="ppaction://hlinkshowjump?jump=firstslide"/>
                  <a:extLst>
                    <a:ext uri="{FF2B5EF4-FFF2-40B4-BE49-F238E27FC236}">
                      <a16:creationId xmlns:a16="http://schemas.microsoft.com/office/drawing/2014/main" id="{63D2C6D4-8179-6710-6B79-E57D17DB416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40" name="額縁 53">
                  <a:hlinkClick r:id="rId2" action="ppaction://hlinksldjump"/>
                  <a:extLst>
                    <a:ext uri="{FF2B5EF4-FFF2-40B4-BE49-F238E27FC236}">
                      <a16:creationId xmlns:a16="http://schemas.microsoft.com/office/drawing/2014/main" id="{8C761882-670A-E745-C904-DF824CF2C3E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41" name="額縁 54">
                  <a:hlinkClick r:id="rId3" action="ppaction://hlinksldjump"/>
                  <a:extLst>
                    <a:ext uri="{FF2B5EF4-FFF2-40B4-BE49-F238E27FC236}">
                      <a16:creationId xmlns:a16="http://schemas.microsoft.com/office/drawing/2014/main" id="{63D43807-4D29-051B-8696-2ECB9B7A8FF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42" name="額縁 55">
                  <a:hlinkClick r:id="rId4" action="ppaction://hlinksldjump"/>
                  <a:extLst>
                    <a:ext uri="{FF2B5EF4-FFF2-40B4-BE49-F238E27FC236}">
                      <a16:creationId xmlns:a16="http://schemas.microsoft.com/office/drawing/2014/main" id="{3A750E2A-4A82-DA9B-6DD0-E1FC44AD6A8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43" name="額縁 56">
                  <a:hlinkClick r:id="rId5" action="ppaction://hlinksldjump"/>
                  <a:extLst>
                    <a:ext uri="{FF2B5EF4-FFF2-40B4-BE49-F238E27FC236}">
                      <a16:creationId xmlns:a16="http://schemas.microsoft.com/office/drawing/2014/main" id="{D987BC42-B604-956D-7A24-9C56F926025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44" name="額縁 57">
                  <a:hlinkClick r:id="rId6"/>
                  <a:extLst>
                    <a:ext uri="{FF2B5EF4-FFF2-40B4-BE49-F238E27FC236}">
                      <a16:creationId xmlns:a16="http://schemas.microsoft.com/office/drawing/2014/main" id="{DB39BEA8-7F55-363D-1EA3-F39D106D0471}"/>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7" name="額縁 58">
                  <a:hlinkClick r:id="rId7" action="ppaction://hlinksldjump"/>
                  <a:extLst>
                    <a:ext uri="{FF2B5EF4-FFF2-40B4-BE49-F238E27FC236}">
                      <a16:creationId xmlns:a16="http://schemas.microsoft.com/office/drawing/2014/main" id="{983582F9-48BA-47D2-CD54-5A7C255B789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8" name="額縁 51">
                <a:hlinkClick r:id="rId8" action="ppaction://hlinksldjump"/>
                <a:extLst>
                  <a:ext uri="{FF2B5EF4-FFF2-40B4-BE49-F238E27FC236}">
                    <a16:creationId xmlns:a16="http://schemas.microsoft.com/office/drawing/2014/main" id="{7922847D-2028-A4A5-0FD5-7ADE31B932D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32" name="額縁 49">
              <a:hlinkClick r:id="rId9" action="ppaction://hlinksldjump"/>
              <a:extLst>
                <a:ext uri="{FF2B5EF4-FFF2-40B4-BE49-F238E27FC236}">
                  <a16:creationId xmlns:a16="http://schemas.microsoft.com/office/drawing/2014/main" id="{35FE8A3E-5F7E-6C29-680E-CA0BF33D998F}"/>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grpSp>
        <p:nvGrpSpPr>
          <p:cNvPr id="3" name="グループ化 2"/>
          <p:cNvGrpSpPr/>
          <p:nvPr/>
        </p:nvGrpSpPr>
        <p:grpSpPr>
          <a:xfrm>
            <a:off x="1187927" y="2221320"/>
            <a:ext cx="5108028" cy="4012422"/>
            <a:chOff x="620110" y="1772128"/>
            <a:chExt cx="5108028" cy="4012422"/>
          </a:xfrm>
        </p:grpSpPr>
        <p:sp>
          <p:nvSpPr>
            <p:cNvPr id="5" name="テキスト ボックス 4">
              <a:hlinkClick r:id="rId10"/>
            </p:cNvPr>
            <p:cNvSpPr txBox="1"/>
            <p:nvPr/>
          </p:nvSpPr>
          <p:spPr>
            <a:xfrm>
              <a:off x="620110" y="1772128"/>
              <a:ext cx="492064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研修計画（第１～第３ステージ）</a:t>
              </a:r>
            </a:p>
          </p:txBody>
        </p:sp>
        <p:sp>
          <p:nvSpPr>
            <p:cNvPr id="7" name="テキスト ボックス 6">
              <a:hlinkClick r:id="rId11"/>
            </p:cNvPr>
            <p:cNvSpPr txBox="1"/>
            <p:nvPr/>
          </p:nvSpPr>
          <p:spPr>
            <a:xfrm>
              <a:off x="620110" y="2141460"/>
              <a:ext cx="460353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研修一覧</a:t>
              </a:r>
            </a:p>
          </p:txBody>
        </p:sp>
        <p:sp>
          <p:nvSpPr>
            <p:cNvPr id="8" name="テキスト ボックス 7">
              <a:hlinkClick r:id="rId12"/>
            </p:cNvPr>
            <p:cNvSpPr txBox="1"/>
            <p:nvPr/>
          </p:nvSpPr>
          <p:spPr>
            <a:xfrm>
              <a:off x="620110" y="2853044"/>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研修計画（第１～第３ステージ）</a:t>
              </a:r>
            </a:p>
          </p:txBody>
        </p:sp>
        <p:sp>
          <p:nvSpPr>
            <p:cNvPr id="9" name="テキスト ボックス 8">
              <a:hlinkClick r:id="rId13"/>
            </p:cNvPr>
            <p:cNvSpPr txBox="1"/>
            <p:nvPr/>
          </p:nvSpPr>
          <p:spPr>
            <a:xfrm>
              <a:off x="620110" y="3222376"/>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研修一覧</a:t>
              </a:r>
            </a:p>
          </p:txBody>
        </p:sp>
        <p:sp>
          <p:nvSpPr>
            <p:cNvPr id="10" name="テキスト ボックス 9">
              <a:hlinkClick r:id="rId14"/>
            </p:cNvPr>
            <p:cNvSpPr txBox="1"/>
            <p:nvPr/>
          </p:nvSpPr>
          <p:spPr>
            <a:xfrm>
              <a:off x="620110" y="3961040"/>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研修計画（第１～第３ステージ）</a:t>
              </a:r>
            </a:p>
          </p:txBody>
        </p:sp>
        <p:sp>
          <p:nvSpPr>
            <p:cNvPr id="11" name="テキスト ボックス 10">
              <a:hlinkClick r:id="rId15"/>
            </p:cNvPr>
            <p:cNvSpPr txBox="1"/>
            <p:nvPr/>
          </p:nvSpPr>
          <p:spPr>
            <a:xfrm>
              <a:off x="620110" y="4330372"/>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研修一覧</a:t>
              </a:r>
            </a:p>
          </p:txBody>
        </p:sp>
        <p:sp>
          <p:nvSpPr>
            <p:cNvPr id="12" name="テキスト ボックス 11">
              <a:hlinkClick r:id="rId16"/>
            </p:cNvPr>
            <p:cNvSpPr txBox="1"/>
            <p:nvPr/>
          </p:nvSpPr>
          <p:spPr>
            <a:xfrm>
              <a:off x="620110" y="5057461"/>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研修計画</a:t>
              </a:r>
            </a:p>
          </p:txBody>
        </p:sp>
        <p:sp>
          <p:nvSpPr>
            <p:cNvPr id="13" name="テキスト ボックス 12">
              <a:hlinkClick r:id="rId17"/>
            </p:cNvPr>
            <p:cNvSpPr txBox="1"/>
            <p:nvPr/>
          </p:nvSpPr>
          <p:spPr>
            <a:xfrm>
              <a:off x="620110" y="5415218"/>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研修一覧</a:t>
              </a:r>
            </a:p>
          </p:txBody>
        </p:sp>
        <p:sp>
          <p:nvSpPr>
            <p:cNvPr id="2" name="テキスト ボックス 1"/>
            <p:cNvSpPr txBox="1"/>
            <p:nvPr/>
          </p:nvSpPr>
          <p:spPr>
            <a:xfrm>
              <a:off x="2962812" y="2171750"/>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4" name="テキスト ボックス 33"/>
            <p:cNvSpPr txBox="1"/>
            <p:nvPr/>
          </p:nvSpPr>
          <p:spPr>
            <a:xfrm>
              <a:off x="3368634" y="3228477"/>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5" name="テキスト ボックス 34"/>
            <p:cNvSpPr txBox="1"/>
            <p:nvPr/>
          </p:nvSpPr>
          <p:spPr>
            <a:xfrm>
              <a:off x="3368634" y="434280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6" name="テキスト ボックス 35"/>
            <p:cNvSpPr txBox="1"/>
            <p:nvPr/>
          </p:nvSpPr>
          <p:spPr>
            <a:xfrm>
              <a:off x="2976795" y="546052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grpSp>
      <p:pic>
        <p:nvPicPr>
          <p:cNvPr id="48" name="図 47">
            <a:hlinkClick r:id="rId10"/>
            <a:extLst>
              <a:ext uri="{FF2B5EF4-FFF2-40B4-BE49-F238E27FC236}">
                <a16:creationId xmlns:a16="http://schemas.microsoft.com/office/drawing/2014/main" id="{5D571AA0-911C-CE89-0FF2-FB275A14BD8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12278" y="2167215"/>
            <a:ext cx="389021" cy="389021"/>
          </a:xfrm>
          <a:prstGeom prst="rect">
            <a:avLst/>
          </a:prstGeom>
        </p:spPr>
      </p:pic>
      <p:pic>
        <p:nvPicPr>
          <p:cNvPr id="49" name="図 48">
            <a:hlinkClick r:id="rId11"/>
            <a:extLst>
              <a:ext uri="{FF2B5EF4-FFF2-40B4-BE49-F238E27FC236}">
                <a16:creationId xmlns:a16="http://schemas.microsoft.com/office/drawing/2014/main" id="{DA3C1F68-9EB2-47F1-6385-673E75D0C8D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5592" y="2550514"/>
            <a:ext cx="389021" cy="389021"/>
          </a:xfrm>
          <a:prstGeom prst="rect">
            <a:avLst/>
          </a:prstGeom>
        </p:spPr>
      </p:pic>
      <p:pic>
        <p:nvPicPr>
          <p:cNvPr id="50" name="図 49">
            <a:hlinkClick r:id="rId12"/>
            <a:extLst>
              <a:ext uri="{FF2B5EF4-FFF2-40B4-BE49-F238E27FC236}">
                <a16:creationId xmlns:a16="http://schemas.microsoft.com/office/drawing/2014/main" id="{F2449EC0-2B55-87ED-C078-4652F6EF0AB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27955" y="3266915"/>
            <a:ext cx="389021" cy="389021"/>
          </a:xfrm>
          <a:prstGeom prst="rect">
            <a:avLst/>
          </a:prstGeom>
        </p:spPr>
      </p:pic>
      <p:pic>
        <p:nvPicPr>
          <p:cNvPr id="51" name="図 50">
            <a:hlinkClick r:id="rId13"/>
            <a:extLst>
              <a:ext uri="{FF2B5EF4-FFF2-40B4-BE49-F238E27FC236}">
                <a16:creationId xmlns:a16="http://schemas.microsoft.com/office/drawing/2014/main" id="{D35EB7BE-C767-1ADE-F714-4A897109854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47430" y="3640303"/>
            <a:ext cx="389021" cy="389021"/>
          </a:xfrm>
          <a:prstGeom prst="rect">
            <a:avLst/>
          </a:prstGeom>
        </p:spPr>
      </p:pic>
      <p:pic>
        <p:nvPicPr>
          <p:cNvPr id="52" name="図 51">
            <a:hlinkClick r:id="rId14"/>
            <a:extLst>
              <a:ext uri="{FF2B5EF4-FFF2-40B4-BE49-F238E27FC236}">
                <a16:creationId xmlns:a16="http://schemas.microsoft.com/office/drawing/2014/main" id="{9D03FC7F-CA8A-701F-D0F0-9651627A752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27955" y="4340619"/>
            <a:ext cx="389021" cy="389021"/>
          </a:xfrm>
          <a:prstGeom prst="rect">
            <a:avLst/>
          </a:prstGeom>
        </p:spPr>
      </p:pic>
      <p:pic>
        <p:nvPicPr>
          <p:cNvPr id="53" name="図 52">
            <a:hlinkClick r:id="rId15"/>
            <a:extLst>
              <a:ext uri="{FF2B5EF4-FFF2-40B4-BE49-F238E27FC236}">
                <a16:creationId xmlns:a16="http://schemas.microsoft.com/office/drawing/2014/main" id="{8A6CA91D-AE1C-59F6-A74E-02D7751D33D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47430" y="4729640"/>
            <a:ext cx="389021" cy="389021"/>
          </a:xfrm>
          <a:prstGeom prst="rect">
            <a:avLst/>
          </a:prstGeom>
        </p:spPr>
      </p:pic>
      <p:pic>
        <p:nvPicPr>
          <p:cNvPr id="54" name="図 53">
            <a:hlinkClick r:id="rId16"/>
            <a:extLst>
              <a:ext uri="{FF2B5EF4-FFF2-40B4-BE49-F238E27FC236}">
                <a16:creationId xmlns:a16="http://schemas.microsoft.com/office/drawing/2014/main" id="{7D51295B-21E5-D843-4A3F-428269BFC5C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5591" y="5438069"/>
            <a:ext cx="389021" cy="389021"/>
          </a:xfrm>
          <a:prstGeom prst="rect">
            <a:avLst/>
          </a:prstGeom>
        </p:spPr>
      </p:pic>
      <p:pic>
        <p:nvPicPr>
          <p:cNvPr id="55" name="図 54">
            <a:hlinkClick r:id="rId17"/>
            <a:extLst>
              <a:ext uri="{FF2B5EF4-FFF2-40B4-BE49-F238E27FC236}">
                <a16:creationId xmlns:a16="http://schemas.microsoft.com/office/drawing/2014/main" id="{B22DF348-9430-AC69-2263-3C6E74DF087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5591" y="5818313"/>
            <a:ext cx="389021" cy="389021"/>
          </a:xfrm>
          <a:prstGeom prst="rect">
            <a:avLst/>
          </a:prstGeom>
        </p:spPr>
      </p:pic>
    </p:spTree>
    <p:extLst>
      <p:ext uri="{BB962C8B-B14F-4D97-AF65-F5344CB8AC3E}">
        <p14:creationId xmlns:p14="http://schemas.microsoft.com/office/powerpoint/2010/main" val="144950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539" y="588491"/>
            <a:ext cx="8250852" cy="6167525"/>
          </a:xfrm>
          <a:prstGeom prst="rect">
            <a:avLst/>
          </a:prstGeom>
          <a:solidFill>
            <a:schemeClr val="bg1"/>
          </a:solidFill>
        </p:spPr>
      </p:pic>
      <p:sp>
        <p:nvSpPr>
          <p:cNvPr id="18" name="正方形/長方形 17">
            <a:hlinkClick r:id="rId3" action="ppaction://hlinksldjump"/>
          </p:cNvPr>
          <p:cNvSpPr/>
          <p:nvPr/>
        </p:nvSpPr>
        <p:spPr>
          <a:xfrm>
            <a:off x="574622" y="3127248"/>
            <a:ext cx="5515282"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hlinkClick r:id="rId4" action="ppaction://hlinksldjump"/>
          </p:cNvPr>
          <p:cNvSpPr/>
          <p:nvPr/>
        </p:nvSpPr>
        <p:spPr>
          <a:xfrm>
            <a:off x="574622" y="3782805"/>
            <a:ext cx="5515282" cy="491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hlinkClick r:id="rId5" action="ppaction://hlinksldjump"/>
          </p:cNvPr>
          <p:cNvSpPr/>
          <p:nvPr/>
        </p:nvSpPr>
        <p:spPr>
          <a:xfrm>
            <a:off x="574623" y="4343400"/>
            <a:ext cx="5515282" cy="232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hlinkClick r:id="rId5" action="ppaction://hlinksldjump"/>
          </p:cNvPr>
          <p:cNvSpPr/>
          <p:nvPr/>
        </p:nvSpPr>
        <p:spPr>
          <a:xfrm>
            <a:off x="4971965" y="987760"/>
            <a:ext cx="3568531" cy="1246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hlinkClick r:id="rId6" action="ppaction://hlinksldjump"/>
          </p:cNvPr>
          <p:cNvSpPr/>
          <p:nvPr/>
        </p:nvSpPr>
        <p:spPr>
          <a:xfrm>
            <a:off x="6274987" y="3127248"/>
            <a:ext cx="2265509"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hlinkClick r:id="rId7" action="ppaction://hlinksldjump"/>
          </p:cNvPr>
          <p:cNvSpPr/>
          <p:nvPr/>
        </p:nvSpPr>
        <p:spPr>
          <a:xfrm>
            <a:off x="6274987" y="3789681"/>
            <a:ext cx="2265509" cy="956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4122BEE9-A26F-AA47-ADC8-3D4519A5C98A}"/>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D42360D0-86FB-5A35-5D10-A468C7ADF12F}"/>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167FC274-FC2B-AACD-C8CF-12AAAF146353}"/>
                  </a:ext>
                </a:extLst>
              </p:cNvPr>
              <p:cNvGrpSpPr/>
              <p:nvPr/>
            </p:nvGrpSpPr>
            <p:grpSpPr>
              <a:xfrm>
                <a:off x="150483" y="75115"/>
                <a:ext cx="6953733" cy="402824"/>
                <a:chOff x="9330690" y="4935897"/>
                <a:chExt cx="6953733" cy="402824"/>
              </a:xfrm>
            </p:grpSpPr>
            <p:sp>
              <p:nvSpPr>
                <p:cNvPr id="8" name="額縁 24">
                  <a:hlinkClick r:id="" action="ppaction://hlinkshowjump?jump=firstslide"/>
                  <a:extLst>
                    <a:ext uri="{FF2B5EF4-FFF2-40B4-BE49-F238E27FC236}">
                      <a16:creationId xmlns:a16="http://schemas.microsoft.com/office/drawing/2014/main" id="{3CD1BC2E-1F33-092C-9733-D8DFE1594B2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25">
                  <a:hlinkClick r:id="rId8" action="ppaction://hlinksldjump"/>
                  <a:extLst>
                    <a:ext uri="{FF2B5EF4-FFF2-40B4-BE49-F238E27FC236}">
                      <a16:creationId xmlns:a16="http://schemas.microsoft.com/office/drawing/2014/main" id="{0673D79A-0D71-EA6A-06FF-43B3D56167A2}"/>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26">
                  <a:hlinkClick r:id="rId9" action="ppaction://hlinksldjump"/>
                  <a:extLst>
                    <a:ext uri="{FF2B5EF4-FFF2-40B4-BE49-F238E27FC236}">
                      <a16:creationId xmlns:a16="http://schemas.microsoft.com/office/drawing/2014/main" id="{5A188616-EF59-268E-D1B3-5FE4E3B0EFA3}"/>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27">
                  <a:hlinkClick r:id="rId10" action="ppaction://hlinksldjump"/>
                  <a:extLst>
                    <a:ext uri="{FF2B5EF4-FFF2-40B4-BE49-F238E27FC236}">
                      <a16:creationId xmlns:a16="http://schemas.microsoft.com/office/drawing/2014/main" id="{0746644C-B9A9-D2CA-E36F-3F2A8A724F6C}"/>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28">
                  <a:hlinkClick r:id="rId11" action="ppaction://hlinksldjump"/>
                  <a:extLst>
                    <a:ext uri="{FF2B5EF4-FFF2-40B4-BE49-F238E27FC236}">
                      <a16:creationId xmlns:a16="http://schemas.microsoft.com/office/drawing/2014/main" id="{8B625801-5877-F9C5-7A3C-3C5960CAC66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29">
                  <a:hlinkClick r:id="rId12"/>
                  <a:extLst>
                    <a:ext uri="{FF2B5EF4-FFF2-40B4-BE49-F238E27FC236}">
                      <a16:creationId xmlns:a16="http://schemas.microsoft.com/office/drawing/2014/main" id="{FA487566-9E5A-F91D-6E2A-E29B06D0970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30">
                  <a:hlinkClick r:id="rId13" action="ppaction://hlinksldjump"/>
                  <a:extLst>
                    <a:ext uri="{FF2B5EF4-FFF2-40B4-BE49-F238E27FC236}">
                      <a16:creationId xmlns:a16="http://schemas.microsoft.com/office/drawing/2014/main" id="{73A74ADB-03DE-BE99-A8F6-03CEC7769482}"/>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22">
                <a:hlinkClick r:id="rId14" action="ppaction://hlinksldjump"/>
                <a:extLst>
                  <a:ext uri="{FF2B5EF4-FFF2-40B4-BE49-F238E27FC236}">
                    <a16:creationId xmlns:a16="http://schemas.microsoft.com/office/drawing/2014/main" id="{D79E5D04-CC1C-8778-EA09-D2E954463EF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23">
              <a:hlinkClick r:id="rId15" action="ppaction://hlinksldjump"/>
              <a:extLst>
                <a:ext uri="{FF2B5EF4-FFF2-40B4-BE49-F238E27FC236}">
                  <a16:creationId xmlns:a16="http://schemas.microsoft.com/office/drawing/2014/main" id="{15E6DED6-6413-BBEE-A577-F69026218021}"/>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2010442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8" name="オブジェクト 37"/>
          <p:cNvGraphicFramePr>
            <a:graphicFrameLocks noChangeAspect="1"/>
          </p:cNvGraphicFramePr>
          <p:nvPr>
            <p:extLst>
              <p:ext uri="{D42A27DB-BD31-4B8C-83A1-F6EECF244321}">
                <p14:modId xmlns:p14="http://schemas.microsoft.com/office/powerpoint/2010/main" val="2723410532"/>
              </p:ext>
            </p:extLst>
          </p:nvPr>
        </p:nvGraphicFramePr>
        <p:xfrm>
          <a:off x="129231" y="712093"/>
          <a:ext cx="1596130" cy="2470431"/>
        </p:xfrm>
        <a:graphic>
          <a:graphicData uri="http://schemas.openxmlformats.org/presentationml/2006/ole">
            <mc:AlternateContent xmlns:mc="http://schemas.openxmlformats.org/markup-compatibility/2006">
              <mc:Choice xmlns:v="urn:schemas-microsoft-com:vml" Requires="v">
                <p:oleObj name="文書" r:id="rId2" imgW="9377548" imgH="14514124" progId="Word.Document.12">
                  <p:embed/>
                </p:oleObj>
              </mc:Choice>
              <mc:Fallback>
                <p:oleObj name="文書" r:id="rId2" imgW="9377548" imgH="14514124" progId="Word.Document.12">
                  <p:embed/>
                  <p:pic>
                    <p:nvPicPr>
                      <p:cNvPr id="17" name="オブジェクト 16"/>
                      <p:cNvPicPr/>
                      <p:nvPr/>
                    </p:nvPicPr>
                    <p:blipFill>
                      <a:blip r:embed="rId3"/>
                      <a:stretch>
                        <a:fillRect/>
                      </a:stretch>
                    </p:blipFill>
                    <p:spPr>
                      <a:xfrm>
                        <a:off x="129231" y="712093"/>
                        <a:ext cx="1596130" cy="2470431"/>
                      </a:xfrm>
                      <a:prstGeom prst="rect">
                        <a:avLst/>
                      </a:prstGeom>
                      <a:solidFill>
                        <a:schemeClr val="bg1"/>
                      </a:solidFill>
                    </p:spPr>
                  </p:pic>
                </p:oleObj>
              </mc:Fallback>
            </mc:AlternateContent>
          </a:graphicData>
        </a:graphic>
      </p:graphicFrame>
      <p:graphicFrame>
        <p:nvGraphicFramePr>
          <p:cNvPr id="37" name="オブジェクト 36"/>
          <p:cNvGraphicFramePr>
            <a:graphicFrameLocks noChangeAspect="1"/>
          </p:cNvGraphicFramePr>
          <p:nvPr>
            <p:extLst>
              <p:ext uri="{D42A27DB-BD31-4B8C-83A1-F6EECF244321}">
                <p14:modId xmlns:p14="http://schemas.microsoft.com/office/powerpoint/2010/main" val="4239983389"/>
              </p:ext>
            </p:extLst>
          </p:nvPr>
        </p:nvGraphicFramePr>
        <p:xfrm>
          <a:off x="2511425" y="630351"/>
          <a:ext cx="6088589" cy="9423694"/>
        </p:xfrm>
        <a:graphic>
          <a:graphicData uri="http://schemas.openxmlformats.org/presentationml/2006/ole">
            <mc:AlternateContent xmlns:mc="http://schemas.openxmlformats.org/markup-compatibility/2006">
              <mc:Choice xmlns:v="urn:schemas-microsoft-com:vml" Requires="v">
                <p:oleObj name="文書" r:id="rId2" imgW="9377548" imgH="14514124" progId="Word.Document.12">
                  <p:embed/>
                </p:oleObj>
              </mc:Choice>
              <mc:Fallback>
                <p:oleObj name="文書" r:id="rId2" imgW="9377548" imgH="14514124" progId="Word.Document.12">
                  <p:embed/>
                  <p:pic>
                    <p:nvPicPr>
                      <p:cNvPr id="31" name="オブジェクト 30"/>
                      <p:cNvPicPr/>
                      <p:nvPr/>
                    </p:nvPicPr>
                    <p:blipFill>
                      <a:blip r:embed="rId3"/>
                      <a:stretch>
                        <a:fillRect/>
                      </a:stretch>
                    </p:blipFill>
                    <p:spPr>
                      <a:xfrm>
                        <a:off x="2511425" y="630351"/>
                        <a:ext cx="6088589" cy="9423694"/>
                      </a:xfrm>
                      <a:prstGeom prst="rect">
                        <a:avLst/>
                      </a:prstGeom>
                      <a:solidFill>
                        <a:schemeClr val="bg1"/>
                      </a:solidFill>
                    </p:spPr>
                  </p:pic>
                </p:oleObj>
              </mc:Fallback>
            </mc:AlternateContent>
          </a:graphicData>
        </a:graphic>
      </p:graphicFrame>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6</a:t>
            </a:fld>
            <a:endParaRPr kumimoji="1" lang="ja-JP" altLang="en-US" dirty="0"/>
          </a:p>
        </p:txBody>
      </p:sp>
      <p:sp>
        <p:nvSpPr>
          <p:cNvPr id="13" name="四角形吹き出し 12"/>
          <p:cNvSpPr/>
          <p:nvPr/>
        </p:nvSpPr>
        <p:spPr>
          <a:xfrm>
            <a:off x="90000" y="630351"/>
            <a:ext cx="1686784" cy="1492436"/>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4000" b="1" dirty="0"/>
              <a:t>前半</a:t>
            </a:r>
          </a:p>
        </p:txBody>
      </p:sp>
      <p:sp>
        <p:nvSpPr>
          <p:cNvPr id="60" name="額縁 59">
            <a:hlinkClick r:id="rId4" action="ppaction://hlinksldjump"/>
          </p:cNvPr>
          <p:cNvSpPr/>
          <p:nvPr/>
        </p:nvSpPr>
        <p:spPr>
          <a:xfrm>
            <a:off x="601243" y="235694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後半部分へ移動</a:t>
            </a:r>
          </a:p>
        </p:txBody>
      </p:sp>
      <p:sp>
        <p:nvSpPr>
          <p:cNvPr id="26" name="正方形/長方形 25"/>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sp>
        <p:nvSpPr>
          <p:cNvPr id="30" name="正方形/長方形 29"/>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sp>
        <p:nvSpPr>
          <p:cNvPr id="56" name="正方形/長方形 55">
            <a:hlinkClick r:id="rId5" action="ppaction://hlinksldjump"/>
          </p:cNvPr>
          <p:cNvSpPr/>
          <p:nvPr/>
        </p:nvSpPr>
        <p:spPr>
          <a:xfrm>
            <a:off x="2513596" y="904240"/>
            <a:ext cx="6001753" cy="385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正方形/長方形 56">
            <a:hlinkClick r:id="rId6" action="ppaction://hlinksldjump"/>
          </p:cNvPr>
          <p:cNvSpPr/>
          <p:nvPr/>
        </p:nvSpPr>
        <p:spPr>
          <a:xfrm>
            <a:off x="2513597" y="1419385"/>
            <a:ext cx="6001752" cy="244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01C71980-8B2F-0C0F-DE39-23846B403A6C}"/>
              </a:ext>
            </a:extLst>
          </p:cNvPr>
          <p:cNvGrpSpPr/>
          <p:nvPr/>
        </p:nvGrpSpPr>
        <p:grpSpPr>
          <a:xfrm>
            <a:off x="150483" y="75115"/>
            <a:ext cx="7683666" cy="402824"/>
            <a:chOff x="150483" y="75115"/>
            <a:chExt cx="7683666" cy="402824"/>
          </a:xfrm>
        </p:grpSpPr>
        <p:grpSp>
          <p:nvGrpSpPr>
            <p:cNvPr id="3" name="グループ化 2">
              <a:extLst>
                <a:ext uri="{FF2B5EF4-FFF2-40B4-BE49-F238E27FC236}">
                  <a16:creationId xmlns:a16="http://schemas.microsoft.com/office/drawing/2014/main" id="{2889673D-0BB1-F37B-824B-97DA004E64F6}"/>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D8BB2D97-F8BF-9941-F466-777DF466C159}"/>
                  </a:ext>
                </a:extLst>
              </p:cNvPr>
              <p:cNvGrpSpPr/>
              <p:nvPr/>
            </p:nvGrpSpPr>
            <p:grpSpPr>
              <a:xfrm>
                <a:off x="150483" y="75115"/>
                <a:ext cx="6953733" cy="402824"/>
                <a:chOff x="9330690" y="4935897"/>
                <a:chExt cx="6953733" cy="402824"/>
              </a:xfrm>
            </p:grpSpPr>
            <p:sp>
              <p:nvSpPr>
                <p:cNvPr id="8" name="額縁 24">
                  <a:hlinkClick r:id="" action="ppaction://hlinkshowjump?jump=firstslide"/>
                  <a:extLst>
                    <a:ext uri="{FF2B5EF4-FFF2-40B4-BE49-F238E27FC236}">
                      <a16:creationId xmlns:a16="http://schemas.microsoft.com/office/drawing/2014/main" id="{4B71E2F2-C15D-2AAC-648C-3DEDC34224B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25">
                  <a:hlinkClick r:id="rId7" action="ppaction://hlinksldjump"/>
                  <a:extLst>
                    <a:ext uri="{FF2B5EF4-FFF2-40B4-BE49-F238E27FC236}">
                      <a16:creationId xmlns:a16="http://schemas.microsoft.com/office/drawing/2014/main" id="{C49C89D8-B31B-7E2A-FB73-D67D99B9243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26">
                  <a:hlinkClick r:id="rId8" action="ppaction://hlinksldjump"/>
                  <a:extLst>
                    <a:ext uri="{FF2B5EF4-FFF2-40B4-BE49-F238E27FC236}">
                      <a16:creationId xmlns:a16="http://schemas.microsoft.com/office/drawing/2014/main" id="{8CAC6F0B-DAD5-5825-5143-6397B13E4779}"/>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27">
                  <a:hlinkClick r:id="rId9" action="ppaction://hlinksldjump"/>
                  <a:extLst>
                    <a:ext uri="{FF2B5EF4-FFF2-40B4-BE49-F238E27FC236}">
                      <a16:creationId xmlns:a16="http://schemas.microsoft.com/office/drawing/2014/main" id="{3195C388-2D12-4A00-6E4B-0125EF268BAE}"/>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28">
                  <a:hlinkClick r:id="rId10" action="ppaction://hlinksldjump"/>
                  <a:extLst>
                    <a:ext uri="{FF2B5EF4-FFF2-40B4-BE49-F238E27FC236}">
                      <a16:creationId xmlns:a16="http://schemas.microsoft.com/office/drawing/2014/main" id="{F67D23D8-5208-567D-B431-F6FFD3E75DD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29">
                  <a:hlinkClick r:id="rId11"/>
                  <a:extLst>
                    <a:ext uri="{FF2B5EF4-FFF2-40B4-BE49-F238E27FC236}">
                      <a16:creationId xmlns:a16="http://schemas.microsoft.com/office/drawing/2014/main" id="{E31013EA-00B6-4801-A11F-BDE1FD44260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5" name="額縁 30">
                  <a:hlinkClick r:id="rId12" action="ppaction://hlinksldjump"/>
                  <a:extLst>
                    <a:ext uri="{FF2B5EF4-FFF2-40B4-BE49-F238E27FC236}">
                      <a16:creationId xmlns:a16="http://schemas.microsoft.com/office/drawing/2014/main" id="{083BEE4B-DFF1-6241-A028-F6CE92FE496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6" name="額縁 22">
                <a:hlinkClick r:id="rId13" action="ppaction://hlinksldjump"/>
                <a:extLst>
                  <a:ext uri="{FF2B5EF4-FFF2-40B4-BE49-F238E27FC236}">
                    <a16:creationId xmlns:a16="http://schemas.microsoft.com/office/drawing/2014/main" id="{AE0348F0-EDF1-F986-3F21-1E877B113015}"/>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4" name="額縁 23">
              <a:hlinkClick r:id="rId14" action="ppaction://hlinksldjump"/>
              <a:extLst>
                <a:ext uri="{FF2B5EF4-FFF2-40B4-BE49-F238E27FC236}">
                  <a16:creationId xmlns:a16="http://schemas.microsoft.com/office/drawing/2014/main" id="{8E2E3009-5411-D86F-A52A-C2C7BD44B616}"/>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16" name="正方形/長方形 15">
            <a:hlinkClick r:id="rId15" action="ppaction://hlinksldjump"/>
            <a:extLst>
              <a:ext uri="{FF2B5EF4-FFF2-40B4-BE49-F238E27FC236}">
                <a16:creationId xmlns:a16="http://schemas.microsoft.com/office/drawing/2014/main" id="{52D9FBBB-A82C-993E-32B9-984FE94EF693}"/>
              </a:ext>
            </a:extLst>
          </p:cNvPr>
          <p:cNvSpPr/>
          <p:nvPr/>
        </p:nvSpPr>
        <p:spPr>
          <a:xfrm>
            <a:off x="2997200" y="2585591"/>
            <a:ext cx="5545557"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hlinkClick r:id="rId16" action="ppaction://hlinksldjump"/>
            <a:extLst>
              <a:ext uri="{FF2B5EF4-FFF2-40B4-BE49-F238E27FC236}">
                <a16:creationId xmlns:a16="http://schemas.microsoft.com/office/drawing/2014/main" id="{347A65A4-1C1A-6869-90AD-FA8CB69FA620}"/>
              </a:ext>
            </a:extLst>
          </p:cNvPr>
          <p:cNvSpPr/>
          <p:nvPr/>
        </p:nvSpPr>
        <p:spPr>
          <a:xfrm>
            <a:off x="3024507" y="2975399"/>
            <a:ext cx="549094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hlinkClick r:id="rId17" action="ppaction://hlinksldjump"/>
            <a:extLst>
              <a:ext uri="{FF2B5EF4-FFF2-40B4-BE49-F238E27FC236}">
                <a16:creationId xmlns:a16="http://schemas.microsoft.com/office/drawing/2014/main" id="{586D1FBC-6BC9-15EB-5305-60A23E74D73E}"/>
              </a:ext>
            </a:extLst>
          </p:cNvPr>
          <p:cNvSpPr/>
          <p:nvPr/>
        </p:nvSpPr>
        <p:spPr>
          <a:xfrm>
            <a:off x="3036381" y="3347632"/>
            <a:ext cx="5490942"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hlinkClick r:id="rId18" action="ppaction://hlinksldjump"/>
            <a:extLst>
              <a:ext uri="{FF2B5EF4-FFF2-40B4-BE49-F238E27FC236}">
                <a16:creationId xmlns:a16="http://schemas.microsoft.com/office/drawing/2014/main" id="{7B4B0BC1-64FA-6FA6-4BC7-A7EFC2F53E88}"/>
              </a:ext>
            </a:extLst>
          </p:cNvPr>
          <p:cNvSpPr/>
          <p:nvPr/>
        </p:nvSpPr>
        <p:spPr>
          <a:xfrm>
            <a:off x="3007570" y="3772499"/>
            <a:ext cx="5545557"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hlinkClick r:id="rId19" action="ppaction://hlinksldjump"/>
            <a:extLst>
              <a:ext uri="{FF2B5EF4-FFF2-40B4-BE49-F238E27FC236}">
                <a16:creationId xmlns:a16="http://schemas.microsoft.com/office/drawing/2014/main" id="{98CB4A0E-7DA8-F116-0400-EE57FA648258}"/>
              </a:ext>
            </a:extLst>
          </p:cNvPr>
          <p:cNvSpPr/>
          <p:nvPr/>
        </p:nvSpPr>
        <p:spPr>
          <a:xfrm>
            <a:off x="3019473" y="4166658"/>
            <a:ext cx="5545557"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hlinkClick r:id="rId20" action="ppaction://hlinksldjump"/>
            <a:extLst>
              <a:ext uri="{FF2B5EF4-FFF2-40B4-BE49-F238E27FC236}">
                <a16:creationId xmlns:a16="http://schemas.microsoft.com/office/drawing/2014/main" id="{9991BAFA-771A-A0D9-775A-E8E84AB2705C}"/>
              </a:ext>
            </a:extLst>
          </p:cNvPr>
          <p:cNvSpPr/>
          <p:nvPr/>
        </p:nvSpPr>
        <p:spPr>
          <a:xfrm>
            <a:off x="2997199" y="4560329"/>
            <a:ext cx="5545557" cy="58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hlinkClick r:id="rId21" action="ppaction://hlinksldjump"/>
            <a:extLst>
              <a:ext uri="{FF2B5EF4-FFF2-40B4-BE49-F238E27FC236}">
                <a16:creationId xmlns:a16="http://schemas.microsoft.com/office/drawing/2014/main" id="{39F92ED1-0B93-B4DE-14D9-01085ED9DBAA}"/>
              </a:ext>
            </a:extLst>
          </p:cNvPr>
          <p:cNvSpPr/>
          <p:nvPr/>
        </p:nvSpPr>
        <p:spPr>
          <a:xfrm>
            <a:off x="3025828" y="5086278"/>
            <a:ext cx="5545557" cy="452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正方形/長方形 38">
            <a:hlinkClick r:id="rId22" action="ppaction://hlinksldjump"/>
            <a:extLst>
              <a:ext uri="{FF2B5EF4-FFF2-40B4-BE49-F238E27FC236}">
                <a16:creationId xmlns:a16="http://schemas.microsoft.com/office/drawing/2014/main" id="{6F1B638F-5F04-2875-4D42-424081755545}"/>
              </a:ext>
            </a:extLst>
          </p:cNvPr>
          <p:cNvSpPr/>
          <p:nvPr/>
        </p:nvSpPr>
        <p:spPr>
          <a:xfrm>
            <a:off x="3007569" y="5568278"/>
            <a:ext cx="5545557" cy="353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a:hlinkClick r:id="rId23" action="ppaction://hlinksldjump"/>
            <a:extLst>
              <a:ext uri="{FF2B5EF4-FFF2-40B4-BE49-F238E27FC236}">
                <a16:creationId xmlns:a16="http://schemas.microsoft.com/office/drawing/2014/main" id="{5FCF271C-3B04-ECED-282F-E54E1A1157C8}"/>
              </a:ext>
            </a:extLst>
          </p:cNvPr>
          <p:cNvSpPr/>
          <p:nvPr/>
        </p:nvSpPr>
        <p:spPr>
          <a:xfrm>
            <a:off x="2796437" y="5966300"/>
            <a:ext cx="5756689" cy="572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a:hlinkClick r:id="rId24" action="ppaction://hlinksldjump"/>
            <a:extLst>
              <a:ext uri="{FF2B5EF4-FFF2-40B4-BE49-F238E27FC236}">
                <a16:creationId xmlns:a16="http://schemas.microsoft.com/office/drawing/2014/main" id="{D2BAE8D9-5C98-7FCE-E71E-24B605D50CB3}"/>
              </a:ext>
            </a:extLst>
          </p:cNvPr>
          <p:cNvSpPr/>
          <p:nvPr/>
        </p:nvSpPr>
        <p:spPr>
          <a:xfrm>
            <a:off x="2786067" y="6546822"/>
            <a:ext cx="5756689" cy="415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正方形/長方形 41">
            <a:hlinkClick r:id="rId20" action="ppaction://hlinksldjump"/>
            <a:extLst>
              <a:ext uri="{FF2B5EF4-FFF2-40B4-BE49-F238E27FC236}">
                <a16:creationId xmlns:a16="http://schemas.microsoft.com/office/drawing/2014/main" id="{572539AC-A713-CB5C-A5E1-402778919F0F}"/>
              </a:ext>
            </a:extLst>
          </p:cNvPr>
          <p:cNvSpPr/>
          <p:nvPr/>
        </p:nvSpPr>
        <p:spPr>
          <a:xfrm>
            <a:off x="2796437" y="6990297"/>
            <a:ext cx="5545557" cy="462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31097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7" name="オブジェクト 36"/>
          <p:cNvGraphicFramePr>
            <a:graphicFrameLocks noChangeAspect="1"/>
          </p:cNvGraphicFramePr>
          <p:nvPr>
            <p:extLst>
              <p:ext uri="{D42A27DB-BD31-4B8C-83A1-F6EECF244321}">
                <p14:modId xmlns:p14="http://schemas.microsoft.com/office/powerpoint/2010/main" val="2242742843"/>
              </p:ext>
            </p:extLst>
          </p:nvPr>
        </p:nvGraphicFramePr>
        <p:xfrm>
          <a:off x="129231" y="712093"/>
          <a:ext cx="1596130" cy="2470431"/>
        </p:xfrm>
        <a:graphic>
          <a:graphicData uri="http://schemas.openxmlformats.org/presentationml/2006/ole">
            <mc:AlternateContent xmlns:mc="http://schemas.openxmlformats.org/markup-compatibility/2006">
              <mc:Choice xmlns:v="urn:schemas-microsoft-com:vml" Requires="v">
                <p:oleObj name="文書" r:id="rId2" imgW="9377548" imgH="14514124" progId="Word.Document.12">
                  <p:embed/>
                </p:oleObj>
              </mc:Choice>
              <mc:Fallback>
                <p:oleObj name="文書" r:id="rId2" imgW="9377548" imgH="14514124" progId="Word.Document.12">
                  <p:embed/>
                  <p:pic>
                    <p:nvPicPr>
                      <p:cNvPr id="17" name="オブジェクト 16"/>
                      <p:cNvPicPr/>
                      <p:nvPr/>
                    </p:nvPicPr>
                    <p:blipFill>
                      <a:blip r:embed="rId3"/>
                      <a:stretch>
                        <a:fillRect/>
                      </a:stretch>
                    </p:blipFill>
                    <p:spPr>
                      <a:xfrm>
                        <a:off x="129231" y="712093"/>
                        <a:ext cx="1596130" cy="2470431"/>
                      </a:xfrm>
                      <a:prstGeom prst="rect">
                        <a:avLst/>
                      </a:prstGeom>
                      <a:solidFill>
                        <a:schemeClr val="bg1"/>
                      </a:solidFill>
                    </p:spPr>
                  </p:pic>
                </p:oleObj>
              </mc:Fallback>
            </mc:AlternateContent>
          </a:graphicData>
        </a:graphic>
      </p:graphicFrame>
      <p:graphicFrame>
        <p:nvGraphicFramePr>
          <p:cNvPr id="36" name="オブジェクト 35"/>
          <p:cNvGraphicFramePr>
            <a:graphicFrameLocks noChangeAspect="1"/>
          </p:cNvGraphicFramePr>
          <p:nvPr>
            <p:extLst>
              <p:ext uri="{D42A27DB-BD31-4B8C-83A1-F6EECF244321}">
                <p14:modId xmlns:p14="http://schemas.microsoft.com/office/powerpoint/2010/main" val="1045071519"/>
              </p:ext>
            </p:extLst>
          </p:nvPr>
        </p:nvGraphicFramePr>
        <p:xfrm>
          <a:off x="2454049" y="-3336606"/>
          <a:ext cx="6088589" cy="9423694"/>
        </p:xfrm>
        <a:graphic>
          <a:graphicData uri="http://schemas.openxmlformats.org/presentationml/2006/ole">
            <mc:AlternateContent xmlns:mc="http://schemas.openxmlformats.org/markup-compatibility/2006">
              <mc:Choice xmlns:v="urn:schemas-microsoft-com:vml" Requires="v">
                <p:oleObj name="文書" r:id="rId2" imgW="9377548" imgH="14514124" progId="Word.Document.12">
                  <p:embed/>
                </p:oleObj>
              </mc:Choice>
              <mc:Fallback>
                <p:oleObj name="文書" r:id="rId2" imgW="9377548" imgH="14514124" progId="Word.Document.12">
                  <p:embed/>
                  <p:pic>
                    <p:nvPicPr>
                      <p:cNvPr id="31" name="オブジェクト 30"/>
                      <p:cNvPicPr/>
                      <p:nvPr/>
                    </p:nvPicPr>
                    <p:blipFill>
                      <a:blip r:embed="rId3"/>
                      <a:stretch>
                        <a:fillRect/>
                      </a:stretch>
                    </p:blipFill>
                    <p:spPr>
                      <a:xfrm>
                        <a:off x="2454049" y="-3336606"/>
                        <a:ext cx="6088589" cy="9423694"/>
                      </a:xfrm>
                      <a:prstGeom prst="rect">
                        <a:avLst/>
                      </a:prstGeom>
                      <a:solidFill>
                        <a:schemeClr val="bg1"/>
                      </a:solidFill>
                    </p:spPr>
                  </p:pic>
                </p:oleObj>
              </mc:Fallback>
            </mc:AlternateContent>
          </a:graphicData>
        </a:graphic>
      </p:graphicFrame>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7</a:t>
            </a:fld>
            <a:endParaRPr kumimoji="1" lang="ja-JP" altLang="en-US" dirty="0"/>
          </a:p>
        </p:txBody>
      </p:sp>
      <p:sp>
        <p:nvSpPr>
          <p:cNvPr id="3" name="正方形/長方形 2"/>
          <p:cNvSpPr/>
          <p:nvPr/>
        </p:nvSpPr>
        <p:spPr>
          <a:xfrm>
            <a:off x="2269502" y="-186267"/>
            <a:ext cx="6322698" cy="105833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1" name="四角形吹き出し 20"/>
          <p:cNvSpPr/>
          <p:nvPr/>
        </p:nvSpPr>
        <p:spPr>
          <a:xfrm>
            <a:off x="90000" y="2112264"/>
            <a:ext cx="1686784" cy="1070259"/>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algn="ctr"/>
            <a:r>
              <a:rPr kumimoji="1" lang="ja-JP" altLang="en-US" sz="4000" b="1" dirty="0"/>
              <a:t>後半</a:t>
            </a:r>
          </a:p>
          <a:p>
            <a:pPr algn="ctr"/>
            <a:endParaRPr kumimoji="1" lang="ja-JP" altLang="en-US" dirty="0"/>
          </a:p>
        </p:txBody>
      </p:sp>
      <p:sp>
        <p:nvSpPr>
          <p:cNvPr id="22" name="額縁 21">
            <a:hlinkClick r:id="rId4" action="ppaction://hlinksldjump"/>
          </p:cNvPr>
          <p:cNvSpPr/>
          <p:nvPr/>
        </p:nvSpPr>
        <p:spPr>
          <a:xfrm>
            <a:off x="608493" y="1357428"/>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前半部分へ移動</a:t>
            </a:r>
          </a:p>
        </p:txBody>
      </p:sp>
      <p:sp>
        <p:nvSpPr>
          <p:cNvPr id="32" name="正方形/長方形 31"/>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sp>
        <p:nvSpPr>
          <p:cNvPr id="44" name="正方形/長方形 43"/>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grpSp>
        <p:nvGrpSpPr>
          <p:cNvPr id="2" name="グループ化 1">
            <a:extLst>
              <a:ext uri="{FF2B5EF4-FFF2-40B4-BE49-F238E27FC236}">
                <a16:creationId xmlns:a16="http://schemas.microsoft.com/office/drawing/2014/main" id="{708A8D3A-D66D-7EAB-0A53-111C764E3262}"/>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D2FC276E-77EC-FCD7-D089-A3686F73095C}"/>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0FDAEBD4-CDA2-A926-499C-28CA94145908}"/>
                  </a:ext>
                </a:extLst>
              </p:cNvPr>
              <p:cNvGrpSpPr/>
              <p:nvPr/>
            </p:nvGrpSpPr>
            <p:grpSpPr>
              <a:xfrm>
                <a:off x="150483" y="75115"/>
                <a:ext cx="6953733" cy="402824"/>
                <a:chOff x="9330690" y="4935897"/>
                <a:chExt cx="6953733" cy="402824"/>
              </a:xfrm>
            </p:grpSpPr>
            <p:sp>
              <p:nvSpPr>
                <p:cNvPr id="9" name="額縁 24">
                  <a:hlinkClick r:id="" action="ppaction://hlinkshowjump?jump=firstslide"/>
                  <a:extLst>
                    <a:ext uri="{FF2B5EF4-FFF2-40B4-BE49-F238E27FC236}">
                      <a16:creationId xmlns:a16="http://schemas.microsoft.com/office/drawing/2014/main" id="{1EB15C87-E043-AACD-E277-16E2E78F240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5" action="ppaction://hlinksldjump"/>
                  <a:extLst>
                    <a:ext uri="{FF2B5EF4-FFF2-40B4-BE49-F238E27FC236}">
                      <a16:creationId xmlns:a16="http://schemas.microsoft.com/office/drawing/2014/main" id="{FC626F14-9C6E-4B99-5762-B86085CA814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6" action="ppaction://hlinksldjump"/>
                  <a:extLst>
                    <a:ext uri="{FF2B5EF4-FFF2-40B4-BE49-F238E27FC236}">
                      <a16:creationId xmlns:a16="http://schemas.microsoft.com/office/drawing/2014/main" id="{07657B5C-F3D9-E857-0051-90D82B74EC9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7" action="ppaction://hlinksldjump"/>
                  <a:extLst>
                    <a:ext uri="{FF2B5EF4-FFF2-40B4-BE49-F238E27FC236}">
                      <a16:creationId xmlns:a16="http://schemas.microsoft.com/office/drawing/2014/main" id="{F6699479-9DFE-45BA-33D4-C5299C5C3E6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28">
                  <a:hlinkClick r:id="rId8" action="ppaction://hlinksldjump"/>
                  <a:extLst>
                    <a:ext uri="{FF2B5EF4-FFF2-40B4-BE49-F238E27FC236}">
                      <a16:creationId xmlns:a16="http://schemas.microsoft.com/office/drawing/2014/main" id="{4016271A-E0FB-7289-C593-93685445234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29">
                  <a:hlinkClick r:id="rId9"/>
                  <a:extLst>
                    <a:ext uri="{FF2B5EF4-FFF2-40B4-BE49-F238E27FC236}">
                      <a16:creationId xmlns:a16="http://schemas.microsoft.com/office/drawing/2014/main" id="{A5223D12-4EE1-96BA-4938-D1F090A6440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5" name="額縁 30">
                  <a:hlinkClick r:id="rId10" action="ppaction://hlinksldjump"/>
                  <a:extLst>
                    <a:ext uri="{FF2B5EF4-FFF2-40B4-BE49-F238E27FC236}">
                      <a16:creationId xmlns:a16="http://schemas.microsoft.com/office/drawing/2014/main" id="{FEEBAAC1-E648-B958-D15C-FCE92003D9A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22">
                <a:hlinkClick r:id="rId11" action="ppaction://hlinksldjump"/>
                <a:extLst>
                  <a:ext uri="{FF2B5EF4-FFF2-40B4-BE49-F238E27FC236}">
                    <a16:creationId xmlns:a16="http://schemas.microsoft.com/office/drawing/2014/main" id="{71C1F565-843B-1338-2B6B-6862BCD537B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23">
              <a:hlinkClick r:id="rId4" action="ppaction://hlinksldjump"/>
              <a:extLst>
                <a:ext uri="{FF2B5EF4-FFF2-40B4-BE49-F238E27FC236}">
                  <a16:creationId xmlns:a16="http://schemas.microsoft.com/office/drawing/2014/main" id="{877DCF42-5D23-91FB-2198-98246B80B7B6}"/>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16" name="正方形/長方形 15">
            <a:hlinkClick r:id="rId12" action="ppaction://hlinksldjump"/>
            <a:extLst>
              <a:ext uri="{FF2B5EF4-FFF2-40B4-BE49-F238E27FC236}">
                <a16:creationId xmlns:a16="http://schemas.microsoft.com/office/drawing/2014/main" id="{EFE0B573-494F-F3DC-B54D-D6468D37393D}"/>
              </a:ext>
            </a:extLst>
          </p:cNvPr>
          <p:cNvSpPr/>
          <p:nvPr/>
        </p:nvSpPr>
        <p:spPr>
          <a:xfrm>
            <a:off x="2969793" y="1133449"/>
            <a:ext cx="5545557" cy="41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hlinkClick r:id="rId13" action="ppaction://hlinksldjump"/>
            <a:extLst>
              <a:ext uri="{FF2B5EF4-FFF2-40B4-BE49-F238E27FC236}">
                <a16:creationId xmlns:a16="http://schemas.microsoft.com/office/drawing/2014/main" id="{CD37F92E-A59B-C8D7-4528-E3DCD25513DE}"/>
              </a:ext>
            </a:extLst>
          </p:cNvPr>
          <p:cNvSpPr/>
          <p:nvPr/>
        </p:nvSpPr>
        <p:spPr>
          <a:xfrm>
            <a:off x="2973013" y="1593403"/>
            <a:ext cx="5545557" cy="353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hlinkClick r:id="rId14" action="ppaction://hlinksldjump"/>
            <a:extLst>
              <a:ext uri="{FF2B5EF4-FFF2-40B4-BE49-F238E27FC236}">
                <a16:creationId xmlns:a16="http://schemas.microsoft.com/office/drawing/2014/main" id="{18A17773-18B0-CF55-A177-684C0DCFAB51}"/>
              </a:ext>
            </a:extLst>
          </p:cNvPr>
          <p:cNvSpPr/>
          <p:nvPr/>
        </p:nvSpPr>
        <p:spPr>
          <a:xfrm>
            <a:off x="2753369" y="1966483"/>
            <a:ext cx="5756689" cy="625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hlinkClick r:id="rId15" action="ppaction://hlinksldjump"/>
            <a:extLst>
              <a:ext uri="{FF2B5EF4-FFF2-40B4-BE49-F238E27FC236}">
                <a16:creationId xmlns:a16="http://schemas.microsoft.com/office/drawing/2014/main" id="{C92B5C02-6D32-054A-6BE4-F79497D8872E}"/>
              </a:ext>
            </a:extLst>
          </p:cNvPr>
          <p:cNvSpPr/>
          <p:nvPr/>
        </p:nvSpPr>
        <p:spPr>
          <a:xfrm>
            <a:off x="2753368" y="2592370"/>
            <a:ext cx="5756689" cy="415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hlinkClick r:id="rId16" action="ppaction://hlinksldjump"/>
            <a:extLst>
              <a:ext uri="{FF2B5EF4-FFF2-40B4-BE49-F238E27FC236}">
                <a16:creationId xmlns:a16="http://schemas.microsoft.com/office/drawing/2014/main" id="{96CEBA72-3C22-290D-EA2D-D7EFA736A0FA}"/>
              </a:ext>
            </a:extLst>
          </p:cNvPr>
          <p:cNvSpPr/>
          <p:nvPr/>
        </p:nvSpPr>
        <p:spPr>
          <a:xfrm>
            <a:off x="2728041" y="3006146"/>
            <a:ext cx="5756689" cy="473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正方形/長方形 37">
            <a:hlinkClick r:id="rId17" action="ppaction://hlinksldjump"/>
            <a:extLst>
              <a:ext uri="{FF2B5EF4-FFF2-40B4-BE49-F238E27FC236}">
                <a16:creationId xmlns:a16="http://schemas.microsoft.com/office/drawing/2014/main" id="{11E97EE3-9119-5BF0-6D10-5397B2553199}"/>
              </a:ext>
            </a:extLst>
          </p:cNvPr>
          <p:cNvSpPr/>
          <p:nvPr/>
        </p:nvSpPr>
        <p:spPr>
          <a:xfrm>
            <a:off x="2970497" y="3487779"/>
            <a:ext cx="5514234" cy="413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正方形/長方形 38">
            <a:hlinkClick r:id="rId18" action="ppaction://hlinksldjump"/>
            <a:extLst>
              <a:ext uri="{FF2B5EF4-FFF2-40B4-BE49-F238E27FC236}">
                <a16:creationId xmlns:a16="http://schemas.microsoft.com/office/drawing/2014/main" id="{D9C71F55-97A4-3FC4-F3E9-34DBF44E261A}"/>
              </a:ext>
            </a:extLst>
          </p:cNvPr>
          <p:cNvSpPr/>
          <p:nvPr/>
        </p:nvSpPr>
        <p:spPr>
          <a:xfrm>
            <a:off x="2970497" y="3897396"/>
            <a:ext cx="5514234" cy="368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a:hlinkClick r:id="rId19" action="ppaction://hlinksldjump"/>
            <a:extLst>
              <a:ext uri="{FF2B5EF4-FFF2-40B4-BE49-F238E27FC236}">
                <a16:creationId xmlns:a16="http://schemas.microsoft.com/office/drawing/2014/main" id="{B85A608D-0577-1C76-2E95-AD7A6E893C7C}"/>
              </a:ext>
            </a:extLst>
          </p:cNvPr>
          <p:cNvSpPr/>
          <p:nvPr/>
        </p:nvSpPr>
        <p:spPr>
          <a:xfrm>
            <a:off x="2969794" y="4261471"/>
            <a:ext cx="5514234" cy="46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a:hlinkClick r:id="rId20" action="ppaction://hlinksldjump"/>
            <a:extLst>
              <a:ext uri="{FF2B5EF4-FFF2-40B4-BE49-F238E27FC236}">
                <a16:creationId xmlns:a16="http://schemas.microsoft.com/office/drawing/2014/main" id="{20152263-F23E-79F2-05A6-91F709041553}"/>
              </a:ext>
            </a:extLst>
          </p:cNvPr>
          <p:cNvSpPr/>
          <p:nvPr/>
        </p:nvSpPr>
        <p:spPr>
          <a:xfrm>
            <a:off x="2972413" y="4703805"/>
            <a:ext cx="5511615" cy="41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正方形/長方形 41">
            <a:hlinkClick r:id="rId21" action="ppaction://hlinksldjump"/>
            <a:extLst>
              <a:ext uri="{FF2B5EF4-FFF2-40B4-BE49-F238E27FC236}">
                <a16:creationId xmlns:a16="http://schemas.microsoft.com/office/drawing/2014/main" id="{C1E71CD1-A6E6-55EA-9497-7F74BD4E66D7}"/>
              </a:ext>
            </a:extLst>
          </p:cNvPr>
          <p:cNvSpPr/>
          <p:nvPr/>
        </p:nvSpPr>
        <p:spPr>
          <a:xfrm>
            <a:off x="2970497" y="5104577"/>
            <a:ext cx="5511616" cy="413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hlinkClick r:id="rId22" action="ppaction://hlinksldjump"/>
            <a:extLst>
              <a:ext uri="{FF2B5EF4-FFF2-40B4-BE49-F238E27FC236}">
                <a16:creationId xmlns:a16="http://schemas.microsoft.com/office/drawing/2014/main" id="{CAB65E12-EEBB-5A57-3F0F-2EB805A7030C}"/>
              </a:ext>
            </a:extLst>
          </p:cNvPr>
          <p:cNvSpPr/>
          <p:nvPr/>
        </p:nvSpPr>
        <p:spPr>
          <a:xfrm>
            <a:off x="2969793" y="5518353"/>
            <a:ext cx="5511615" cy="413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2805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303276" y="679063"/>
            <a:ext cx="8686800" cy="550402"/>
          </a:xfrm>
        </p:spPr>
        <p:txBody>
          <a:bodyPr>
            <a:noAutofit/>
          </a:bodyPr>
          <a:lstStyle/>
          <a:p>
            <a:r>
              <a:rPr lang="ja-JP" altLang="en-US" sz="3200" b="1" dirty="0">
                <a:latin typeface="+mn-ea"/>
                <a:ea typeface="+mn-ea"/>
              </a:rPr>
              <a:t>やまなし教員等育成指標の改定のポイント</a:t>
            </a:r>
          </a:p>
        </p:txBody>
      </p:sp>
      <p:sp>
        <p:nvSpPr>
          <p:cNvPr id="4" name="正方形/長方形 3"/>
          <p:cNvSpPr/>
          <p:nvPr/>
        </p:nvSpPr>
        <p:spPr>
          <a:xfrm>
            <a:off x="166116" y="2706224"/>
            <a:ext cx="8823960" cy="4015252"/>
          </a:xfrm>
          <a:prstGeom prst="rect">
            <a:avLst/>
          </a:prstGeom>
          <a:ln w="57150">
            <a:solidFill>
              <a:schemeClr val="accent6">
                <a:lumMod val="60000"/>
                <a:lumOff val="40000"/>
              </a:schemeClr>
            </a:solidFill>
          </a:ln>
        </p:spPr>
        <p:txBody>
          <a:bodyPr wrap="square" lIns="180000" tIns="108000" rIns="180000">
            <a:spAutoFit/>
          </a:bodyPr>
          <a:lstStyle/>
          <a:p>
            <a:pPr marL="92075" indent="-92075" algn="just" fontAlgn="base">
              <a:lnSpc>
                <a:spcPts val="1900"/>
              </a:lnSpc>
            </a:pPr>
            <a:r>
              <a:rPr lang="ja-JP" altLang="en-US" b="1" dirty="0"/>
              <a:t>◆</a:t>
            </a:r>
            <a:r>
              <a:rPr lang="ja-JP" altLang="en-US" b="1" dirty="0">
                <a:solidFill>
                  <a:srgbClr val="FF0000"/>
                </a:solidFill>
              </a:rPr>
              <a:t>個別最適な学び</a:t>
            </a:r>
            <a:endParaRPr lang="en-US" altLang="ja-JP" b="1" dirty="0">
              <a:solidFill>
                <a:srgbClr val="FF0000"/>
              </a:solidFill>
            </a:endParaRPr>
          </a:p>
          <a:p>
            <a:pPr marL="265113" indent="-265113" algn="just" fontAlgn="base">
              <a:lnSpc>
                <a:spcPts val="1900"/>
              </a:lnSpc>
            </a:pPr>
            <a:r>
              <a:rPr lang="en-US" altLang="ja-JP" sz="1600" b="1" dirty="0"/>
              <a:t>《</a:t>
            </a:r>
            <a:r>
              <a:rPr lang="ja-JP" altLang="en-US" sz="1600" b="1" dirty="0"/>
              <a:t>指導の個別化</a:t>
            </a:r>
            <a:r>
              <a:rPr lang="en-US" altLang="ja-JP" sz="1600" b="1" dirty="0"/>
              <a:t>》</a:t>
            </a:r>
          </a:p>
          <a:p>
            <a:pPr marL="265113" indent="-265113" algn="just" fontAlgn="base">
              <a:lnSpc>
                <a:spcPts val="1900"/>
              </a:lnSpc>
            </a:pPr>
            <a:r>
              <a:rPr lang="ja-JP" altLang="en-US" dirty="0"/>
              <a:t>　</a:t>
            </a:r>
            <a:r>
              <a:rPr lang="ja-JP" altLang="en-US" sz="1600" dirty="0"/>
              <a:t>　子供一人一人の特性･学習進度･学習到達度等に応じて、教師が学習環境を整えたり、学習時間を設定したり、学習方法の選択肢や教材を用意したりすること。</a:t>
            </a:r>
            <a:endParaRPr lang="en-US" altLang="ja-JP" sz="1600" dirty="0"/>
          </a:p>
          <a:p>
            <a:pPr marL="265113" indent="-265113" algn="just" fontAlgn="base">
              <a:lnSpc>
                <a:spcPts val="500"/>
              </a:lnSpc>
            </a:pPr>
            <a:endParaRPr lang="en-US" altLang="ja-JP" sz="1600" dirty="0"/>
          </a:p>
          <a:p>
            <a:pPr marL="265113" indent="-265113" algn="just" fontAlgn="base">
              <a:lnSpc>
                <a:spcPts val="1900"/>
              </a:lnSpc>
            </a:pPr>
            <a:r>
              <a:rPr lang="en-US" altLang="ja-JP" sz="1600" b="1" dirty="0"/>
              <a:t>《</a:t>
            </a:r>
            <a:r>
              <a:rPr lang="ja-JP" altLang="en-US" sz="1600" b="1" dirty="0"/>
              <a:t>学習の個性化</a:t>
            </a:r>
            <a:r>
              <a:rPr lang="en-US" altLang="ja-JP" sz="1600" b="1" dirty="0"/>
              <a:t>》</a:t>
            </a:r>
          </a:p>
          <a:p>
            <a:pPr marL="265113" indent="-265113" algn="just" fontAlgn="base">
              <a:lnSpc>
                <a:spcPts val="1900"/>
              </a:lnSpc>
            </a:pPr>
            <a:r>
              <a:rPr lang="ja-JP" altLang="en-US" dirty="0"/>
              <a:t>　　</a:t>
            </a:r>
            <a:r>
              <a:rPr lang="ja-JP" altLang="en-US" sz="1600" dirty="0"/>
              <a:t>子供一人一人が自分の興味関心のあるものを選んで学んだり、表現したりするもの。例えば、小中学校の「総合的な学習の時間」や高校の「総合的な探究の時間」での学びなど</a:t>
            </a:r>
          </a:p>
          <a:p>
            <a:pPr algn="just" fontAlgn="base">
              <a:lnSpc>
                <a:spcPts val="1500"/>
              </a:lnSpc>
            </a:pPr>
            <a:r>
              <a:rPr lang="ja-JP" altLang="en-US" sz="1600" dirty="0"/>
              <a:t> </a:t>
            </a:r>
          </a:p>
          <a:p>
            <a:pPr marL="92075" indent="-92075" algn="just" fontAlgn="base">
              <a:lnSpc>
                <a:spcPts val="1900"/>
              </a:lnSpc>
            </a:pPr>
            <a:r>
              <a:rPr lang="ja-JP" altLang="en-US" dirty="0"/>
              <a:t>◆</a:t>
            </a:r>
            <a:r>
              <a:rPr lang="ja-JP" altLang="en-US" b="1" dirty="0">
                <a:solidFill>
                  <a:srgbClr val="FF0000"/>
                </a:solidFill>
              </a:rPr>
              <a:t>協働的な学び</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子供一人一人のよい点や可能性を生かし、子供同士、あるいは地域の方々をはじめ多様な他者との協働した学びのこと。</a:t>
            </a:r>
            <a:endParaRPr lang="en-US" altLang="ja-JP" sz="1600" dirty="0"/>
          </a:p>
          <a:p>
            <a:pPr marL="265113" indent="-265113" algn="just" fontAlgn="base">
              <a:lnSpc>
                <a:spcPts val="1500"/>
              </a:lnSpc>
            </a:pPr>
            <a:endParaRPr lang="en-US" altLang="ja-JP" dirty="0"/>
          </a:p>
          <a:p>
            <a:pPr marL="92075" indent="-92075" algn="just" fontAlgn="base">
              <a:lnSpc>
                <a:spcPts val="1900"/>
              </a:lnSpc>
            </a:pPr>
            <a:r>
              <a:rPr lang="ja-JP" altLang="en-US" dirty="0"/>
              <a:t>◆</a:t>
            </a:r>
            <a:r>
              <a:rPr lang="ja-JP" altLang="en-US" b="1" dirty="0">
                <a:solidFill>
                  <a:srgbClr val="FF0000"/>
                </a:solidFill>
              </a:rPr>
              <a:t>誰一人取り残さない視点</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教育は全ての人に向けて開かれており、誰もがその恩恵を享受できるもの。どのようなニーズや背景を有する子供たちでも、山梨にあっては、誰一人取り残されることなく、学ぶ機会やチャンスが保障されている。</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8</a:t>
            </a:fld>
            <a:endParaRPr kumimoji="1" lang="ja-JP" altLang="en-US" dirty="0"/>
          </a:p>
        </p:txBody>
      </p:sp>
      <p:sp>
        <p:nvSpPr>
          <p:cNvPr id="16" name="正方形/長方形 15"/>
          <p:cNvSpPr/>
          <p:nvPr/>
        </p:nvSpPr>
        <p:spPr>
          <a:xfrm>
            <a:off x="166116" y="1226667"/>
            <a:ext cx="8823960" cy="13156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〇教員主体の授業から児童生徒主体の授業への転換</a:t>
            </a:r>
            <a:endParaRPr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（個別最適な学び、協働的な学び、</a:t>
            </a:r>
            <a:r>
              <a:rPr lang="en-US" altLang="ja-JP" sz="1400" dirty="0">
                <a:solidFill>
                  <a:schemeClr val="tx1"/>
                </a:solidFill>
                <a:latin typeface="メイリオ" panose="020B0604030504040204" pitchFamily="50" charset="-128"/>
                <a:ea typeface="メイリオ" panose="020B0604030504040204" pitchFamily="50" charset="-128"/>
              </a:rPr>
              <a:t>ICT</a:t>
            </a:r>
            <a:r>
              <a:rPr lang="ja-JP" altLang="en-US" sz="1400" dirty="0">
                <a:solidFill>
                  <a:schemeClr val="tx1"/>
                </a:solidFill>
                <a:latin typeface="メイリオ" panose="020B0604030504040204" pitchFamily="50" charset="-128"/>
                <a:ea typeface="メイリオ" panose="020B0604030504040204" pitchFamily="50" charset="-128"/>
              </a:rPr>
              <a:t>の活用などの視点）</a:t>
            </a:r>
            <a:endParaRPr lang="en-US" altLang="ja-JP" sz="1400" dirty="0">
              <a:solidFill>
                <a:schemeClr val="tx1"/>
              </a:solidFill>
              <a:latin typeface="メイリオ" panose="020B0604030504040204" pitchFamily="50" charset="-128"/>
              <a:ea typeface="メイリオ" panose="020B0604030504040204" pitchFamily="50" charset="-128"/>
            </a:endParaRPr>
          </a:p>
          <a:p>
            <a:pPr>
              <a:lnSpc>
                <a:spcPts val="800"/>
              </a:lnSpc>
            </a:pPr>
            <a:endParaRPr lang="en-US" altLang="ja-JP" sz="1100"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〇全ての子供の学ぶ機会やチャンスを潰さない教育</a:t>
            </a:r>
          </a:p>
          <a:p>
            <a:r>
              <a:rPr lang="ja-JP" altLang="en-US" sz="1400" dirty="0">
                <a:solidFill>
                  <a:schemeClr val="tx1"/>
                </a:solidFill>
                <a:latin typeface="メイリオ" panose="020B0604030504040204" pitchFamily="50" charset="-128"/>
                <a:ea typeface="メイリオ" panose="020B0604030504040204" pitchFamily="50" charset="-128"/>
              </a:rPr>
              <a:t>（誰一人取り残さない視点⇒特別な配慮、合理的配慮、いじめ等問題行動、ヤングケアラー）</a:t>
            </a:r>
            <a:endParaRPr kumimoji="1" lang="ja-JP" altLang="en-US" sz="1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169" y="1220411"/>
            <a:ext cx="1321907" cy="1321907"/>
          </a:xfrm>
          <a:prstGeom prst="rect">
            <a:avLst/>
          </a:prstGeom>
          <a:ln>
            <a:noFill/>
          </a:ln>
          <a:effectLst>
            <a:softEdge rad="112500"/>
          </a:effectLst>
        </p:spPr>
      </p:pic>
      <p:grpSp>
        <p:nvGrpSpPr>
          <p:cNvPr id="6" name="グループ化 5">
            <a:extLst>
              <a:ext uri="{FF2B5EF4-FFF2-40B4-BE49-F238E27FC236}">
                <a16:creationId xmlns:a16="http://schemas.microsoft.com/office/drawing/2014/main" id="{8B86C157-140B-DA6E-5DF2-F2958AF5E939}"/>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437FC1D9-C7A1-91CA-DF30-4AF543D605FB}"/>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C3351113-3E72-E5EB-E860-EE84A97D2916}"/>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DBD05EF9-3393-575C-B7D2-F827B7F9C4D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4088350A-327C-E7CD-4D6D-C080B5D4414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5068408D-2B32-BE32-B133-4308D9A8FEC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D7872E19-19FA-624C-810A-04F05815641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D0C4F6DC-326C-9C53-DA06-7EDE1C13AE11}"/>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29">
                  <a:hlinkClick r:id="rId7"/>
                  <a:extLst>
                    <a:ext uri="{FF2B5EF4-FFF2-40B4-BE49-F238E27FC236}">
                      <a16:creationId xmlns:a16="http://schemas.microsoft.com/office/drawing/2014/main" id="{1D1D1EBF-D4C5-3355-CB82-88B6F42E3EE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30">
                  <a:hlinkClick r:id="rId8" action="ppaction://hlinksldjump"/>
                  <a:extLst>
                    <a:ext uri="{FF2B5EF4-FFF2-40B4-BE49-F238E27FC236}">
                      <a16:creationId xmlns:a16="http://schemas.microsoft.com/office/drawing/2014/main" id="{0ED59692-9D06-9470-2D0B-5BD4B4EA58B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4A11EB7F-CFDD-D087-9DCA-774FB9A2A03D}"/>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23">
              <a:hlinkClick r:id="rId10" action="ppaction://hlinksldjump"/>
              <a:extLst>
                <a:ext uri="{FF2B5EF4-FFF2-40B4-BE49-F238E27FC236}">
                  <a16:creationId xmlns:a16="http://schemas.microsoft.com/office/drawing/2014/main" id="{846294ED-B35E-D213-DD8D-8FFFB1C8A753}"/>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53335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2365" y="4420939"/>
            <a:ext cx="1196452" cy="1331251"/>
          </a:xfrm>
          <a:prstGeom prst="rect">
            <a:avLst/>
          </a:prstGeom>
        </p:spPr>
      </p:pic>
      <p:sp>
        <p:nvSpPr>
          <p:cNvPr id="31" name="正方形/長方形 30"/>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101596" y="752548"/>
            <a:ext cx="4965192" cy="550402"/>
          </a:xfrm>
        </p:spPr>
        <p:txBody>
          <a:bodyPr>
            <a:noAutofit/>
          </a:bodyPr>
          <a:lstStyle/>
          <a:p>
            <a:r>
              <a:rPr lang="ja-JP" altLang="ja-JP" sz="3600" b="1" dirty="0">
                <a:latin typeface="+mn-ea"/>
                <a:ea typeface="+mn-ea"/>
              </a:rPr>
              <a:t>山梨県が求める教員像</a:t>
            </a:r>
            <a:endParaRPr lang="ja-JP" altLang="en-US" sz="3600" b="1" dirty="0">
              <a:latin typeface="+mn-ea"/>
              <a:ea typeface="+mn-ea"/>
            </a:endParaRPr>
          </a:p>
        </p:txBody>
      </p:sp>
      <p:sp>
        <p:nvSpPr>
          <p:cNvPr id="4" name="正方形/長方形 3"/>
          <p:cNvSpPr/>
          <p:nvPr/>
        </p:nvSpPr>
        <p:spPr>
          <a:xfrm>
            <a:off x="173736" y="2873150"/>
            <a:ext cx="8430768" cy="2516395"/>
          </a:xfrm>
          <a:prstGeom prst="rect">
            <a:avLst/>
          </a:prstGeom>
        </p:spPr>
        <p:txBody>
          <a:bodyPr wrap="square" lIns="180000" rIns="180000">
            <a:spAutoFit/>
          </a:bodyPr>
          <a:lstStyle/>
          <a:p>
            <a:pPr marL="92075" indent="-92075" algn="just" fontAlgn="base">
              <a:lnSpc>
                <a:spcPts val="2500"/>
              </a:lnSpc>
            </a:pPr>
            <a:r>
              <a:rPr lang="ja-JP" altLang="en-US" sz="2200" b="1" dirty="0"/>
              <a:t>◆</a:t>
            </a:r>
            <a:r>
              <a:rPr lang="ja-JP" altLang="en-US" sz="2200" b="1" dirty="0">
                <a:solidFill>
                  <a:schemeClr val="accent5">
                    <a:lumMod val="75000"/>
                  </a:schemeClr>
                </a:solidFill>
              </a:rPr>
              <a:t>最新のデジタル技術を活用すると･･･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子供一人一人の興味・関心や特性、学習進度に応じた重点的な指導、教材等の工夫や課題の提示等を、効果的に行うことが可能  </a:t>
            </a:r>
          </a:p>
          <a:p>
            <a:pPr algn="just" fontAlgn="base">
              <a:lnSpc>
                <a:spcPts val="1500"/>
              </a:lnSpc>
            </a:pPr>
            <a:r>
              <a:rPr lang="ja-JP" altLang="en-US" sz="2200" dirty="0"/>
              <a:t> </a:t>
            </a:r>
          </a:p>
          <a:p>
            <a:pPr marL="92075" indent="-92075" algn="just" fontAlgn="base">
              <a:lnSpc>
                <a:spcPts val="2500"/>
              </a:lnSpc>
            </a:pPr>
            <a:r>
              <a:rPr lang="ja-JP" altLang="en-US" sz="2200" dirty="0"/>
              <a:t>◆</a:t>
            </a:r>
            <a:r>
              <a:rPr lang="ja-JP" altLang="en-US" sz="2200" b="1" dirty="0">
                <a:solidFill>
                  <a:schemeClr val="accent5">
                    <a:lumMod val="75000"/>
                  </a:schemeClr>
                </a:solidFill>
              </a:rPr>
              <a:t>個に応じた指導による「個別最適な学び」や、他者と共によりよい考えを生み出す「協働的な学び」を実践すると･･･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誰一人取り残さず、多様な子供たち一人一人の可能性を開花させ</a:t>
            </a:r>
            <a:endParaRPr lang="en-US" altLang="ja-JP" sz="1900" dirty="0"/>
          </a:p>
          <a:p>
            <a:pPr marL="265113" indent="-265113" algn="just" fontAlgn="base">
              <a:lnSpc>
                <a:spcPts val="2500"/>
              </a:lnSpc>
            </a:pPr>
            <a:r>
              <a:rPr lang="ja-JP" altLang="en-US" sz="1900" dirty="0"/>
              <a:t>　チャンスを保障し、子供たちの学びを深める子供主体の教育を実現</a:t>
            </a: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5" indent="-92075"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310896" y="5792799"/>
            <a:ext cx="8546592" cy="9875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r>
              <a:rPr lang="ja-JP" altLang="en-US" sz="2200" b="1" dirty="0"/>
              <a:t>山梨県では、ＩＣＴ活用指導力を発揮しながら「子供主体による質の高い教育」を実現できる教員を求めています。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9</a:t>
            </a:fld>
            <a:endParaRPr kumimoji="1" lang="ja-JP" altLang="en-US" dirty="0"/>
          </a:p>
        </p:txBody>
      </p:sp>
      <p:grpSp>
        <p:nvGrpSpPr>
          <p:cNvPr id="5" name="グループ化 4"/>
          <p:cNvGrpSpPr/>
          <p:nvPr/>
        </p:nvGrpSpPr>
        <p:grpSpPr>
          <a:xfrm>
            <a:off x="173736" y="1338816"/>
            <a:ext cx="8823960" cy="1340114"/>
            <a:chOff x="173736" y="1078062"/>
            <a:chExt cx="8823960" cy="1340114"/>
          </a:xfrm>
        </p:grpSpPr>
        <p:sp>
          <p:nvSpPr>
            <p:cNvPr id="7" name="正方形/長方形 6"/>
            <p:cNvSpPr/>
            <p:nvPr/>
          </p:nvSpPr>
          <p:spPr>
            <a:xfrm>
              <a:off x="173736" y="1078062"/>
              <a:ext cx="8823960" cy="4046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山梨県が求める教員像</a:t>
              </a:r>
            </a:p>
          </p:txBody>
        </p:sp>
        <p:sp>
          <p:nvSpPr>
            <p:cNvPr id="16" name="正方形/長方形 15"/>
            <p:cNvSpPr/>
            <p:nvPr/>
          </p:nvSpPr>
          <p:spPr>
            <a:xfrm>
              <a:off x="173736" y="1472164"/>
              <a:ext cx="8823960" cy="94601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ＩＣＴを活用し、多様な子供たちに個別最適な学びと協働的な学びを実践しながら、</a:t>
              </a:r>
              <a:r>
                <a:rPr lang="en-US" altLang="ja-JP" sz="2000" b="1" dirty="0">
                  <a:solidFill>
                    <a:schemeClr val="tx1"/>
                  </a:solidFill>
                </a:rPr>
                <a:t>｢</a:t>
              </a:r>
              <a:r>
                <a:rPr lang="ja-JP" altLang="en-US" sz="2000" b="1" dirty="0">
                  <a:solidFill>
                    <a:schemeClr val="tx1"/>
                  </a:solidFill>
                </a:rPr>
                <a:t>自ら考え行動し、他者と協働していく児童生徒</a:t>
              </a:r>
              <a:r>
                <a:rPr lang="en-US" altLang="ja-JP" sz="2000" b="1" dirty="0">
                  <a:solidFill>
                    <a:schemeClr val="tx1"/>
                  </a:solidFill>
                </a:rPr>
                <a:t>｣</a:t>
              </a:r>
              <a:r>
                <a:rPr lang="ja-JP" altLang="en-US" sz="2000" b="1" dirty="0">
                  <a:solidFill>
                    <a:schemeClr val="tx1"/>
                  </a:solidFill>
                </a:rPr>
                <a:t>を育てている教員</a:t>
              </a:r>
              <a:endParaRPr kumimoji="1" lang="ja-JP" altLang="en-US" sz="2000" dirty="0"/>
            </a:p>
          </p:txBody>
        </p:sp>
      </p:grpSp>
      <p:sp>
        <p:nvSpPr>
          <p:cNvPr id="17" name="テキスト ボックス 16"/>
          <p:cNvSpPr txBox="1"/>
          <p:nvPr/>
        </p:nvSpPr>
        <p:spPr>
          <a:xfrm>
            <a:off x="0" y="5453366"/>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8" name="グループ化 7">
            <a:extLst>
              <a:ext uri="{FF2B5EF4-FFF2-40B4-BE49-F238E27FC236}">
                <a16:creationId xmlns:a16="http://schemas.microsoft.com/office/drawing/2014/main" id="{0D61C539-3CBC-E912-00DE-060164601CEA}"/>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8FC89C4D-24A9-1745-BB40-856AF2497D76}"/>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9BF48702-7119-D5AF-857D-A60497BE908D}"/>
                  </a:ext>
                </a:extLst>
              </p:cNvPr>
              <p:cNvGrpSpPr/>
              <p:nvPr/>
            </p:nvGrpSpPr>
            <p:grpSpPr>
              <a:xfrm>
                <a:off x="150483" y="75115"/>
                <a:ext cx="6953733" cy="402824"/>
                <a:chOff x="9330690" y="4935897"/>
                <a:chExt cx="6953733" cy="402824"/>
              </a:xfrm>
            </p:grpSpPr>
            <p:sp>
              <p:nvSpPr>
                <p:cNvPr id="15" name="額縁 24">
                  <a:hlinkClick r:id="" action="ppaction://hlinkshowjump?jump=firstslide"/>
                  <a:extLst>
                    <a:ext uri="{FF2B5EF4-FFF2-40B4-BE49-F238E27FC236}">
                      <a16:creationId xmlns:a16="http://schemas.microsoft.com/office/drawing/2014/main" id="{90559770-2E63-F666-9C15-BFF2B2C33992}"/>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8" name="額縁 25">
                  <a:hlinkClick r:id="rId3" action="ppaction://hlinksldjump"/>
                  <a:extLst>
                    <a:ext uri="{FF2B5EF4-FFF2-40B4-BE49-F238E27FC236}">
                      <a16:creationId xmlns:a16="http://schemas.microsoft.com/office/drawing/2014/main" id="{F8E02562-2407-BCC0-89B4-7E5AA97DD996}"/>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9" name="額縁 26">
                  <a:hlinkClick r:id="rId4" action="ppaction://hlinksldjump"/>
                  <a:extLst>
                    <a:ext uri="{FF2B5EF4-FFF2-40B4-BE49-F238E27FC236}">
                      <a16:creationId xmlns:a16="http://schemas.microsoft.com/office/drawing/2014/main" id="{36A945F4-3677-CE2E-B65D-956287A82F4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0" name="額縁 27">
                  <a:hlinkClick r:id="rId5" action="ppaction://hlinksldjump"/>
                  <a:extLst>
                    <a:ext uri="{FF2B5EF4-FFF2-40B4-BE49-F238E27FC236}">
                      <a16:creationId xmlns:a16="http://schemas.microsoft.com/office/drawing/2014/main" id="{8EA45B2A-87CD-14A5-585B-7ABA237824D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1" name="額縁 28">
                  <a:hlinkClick r:id="rId6" action="ppaction://hlinksldjump"/>
                  <a:extLst>
                    <a:ext uri="{FF2B5EF4-FFF2-40B4-BE49-F238E27FC236}">
                      <a16:creationId xmlns:a16="http://schemas.microsoft.com/office/drawing/2014/main" id="{A6B8BBFA-3B66-CCB8-F791-41A87084890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2" name="額縁 29">
                  <a:hlinkClick r:id="rId7"/>
                  <a:extLst>
                    <a:ext uri="{FF2B5EF4-FFF2-40B4-BE49-F238E27FC236}">
                      <a16:creationId xmlns:a16="http://schemas.microsoft.com/office/drawing/2014/main" id="{B7655EE9-8577-3459-4CC9-AC750081EAD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3" name="額縁 30">
                  <a:hlinkClick r:id="rId8" action="ppaction://hlinksldjump"/>
                  <a:extLst>
                    <a:ext uri="{FF2B5EF4-FFF2-40B4-BE49-F238E27FC236}">
                      <a16:creationId xmlns:a16="http://schemas.microsoft.com/office/drawing/2014/main" id="{2757EACF-E641-084A-854D-D2BCFB78F69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9" action="ppaction://hlinksldjump"/>
                <a:extLst>
                  <a:ext uri="{FF2B5EF4-FFF2-40B4-BE49-F238E27FC236}">
                    <a16:creationId xmlns:a16="http://schemas.microsoft.com/office/drawing/2014/main" id="{4D04FB34-457F-C324-7F96-041AC041A40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0" name="額縁 23">
              <a:hlinkClick r:id="rId10" action="ppaction://hlinksldjump"/>
              <a:extLst>
                <a:ext uri="{FF2B5EF4-FFF2-40B4-BE49-F238E27FC236}">
                  <a16:creationId xmlns:a16="http://schemas.microsoft.com/office/drawing/2014/main" id="{7D54056E-9660-97CF-E291-35364C0521BC}"/>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6731349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10838</TotalTime>
  <Words>7317</Words>
  <Application>Microsoft Office PowerPoint</Application>
  <PresentationFormat>画面に合わせる (4:3)</PresentationFormat>
  <Paragraphs>851</Paragraphs>
  <Slides>34</Slides>
  <Notes>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44" baseType="lpstr">
      <vt:lpstr>ＭＳ Ｐゴシック</vt:lpstr>
      <vt:lpstr>ＭＳ ゴシック</vt:lpstr>
      <vt:lpstr>メイリオ</vt:lpstr>
      <vt:lpstr>游ゴシック</vt:lpstr>
      <vt:lpstr>游ゴシック Light</vt:lpstr>
      <vt:lpstr>Arial</vt:lpstr>
      <vt:lpstr>Calibri</vt:lpstr>
      <vt:lpstr>Calibri Light</vt:lpstr>
      <vt:lpstr>Office テーマ</vt:lpstr>
      <vt:lpstr>文書</vt:lpstr>
      <vt:lpstr>やまなし栄養教諭育成指標</vt:lpstr>
      <vt:lpstr>活用ガイド作成にあたり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やまなし教員等育成指標の改定のポイント</vt:lpstr>
      <vt:lpstr>山梨県が求める教員像</vt:lpstr>
      <vt:lpstr>教員として必要な素養</vt:lpstr>
      <vt:lpstr>校長として目指す姿</vt:lpstr>
      <vt:lpstr>校長として必要な素養　マネジメント力</vt:lpstr>
      <vt:lpstr>校長として必要な素養　マネジメント力</vt:lpstr>
      <vt:lpstr>校長として必要な素養　アセスメント力</vt:lpstr>
      <vt:lpstr>校長として必要な素養　ファシリテーション力</vt:lpstr>
      <vt:lpstr>教員として必要な専門性　生徒指導（児童生徒理解）</vt:lpstr>
      <vt:lpstr>教員として必要な専門性　生徒指導（道徳教育）</vt:lpstr>
      <vt:lpstr>教員として必要な専門性　生徒指導（人権教育）</vt:lpstr>
      <vt:lpstr>教員として必要な専門性　生徒指導（特別支援教育）</vt:lpstr>
      <vt:lpstr>教員として必要な専門性　生徒指導（いじめ等への対応）</vt:lpstr>
      <vt:lpstr>教員として必要な専門性　学校運営（連携・協働）</vt:lpstr>
      <vt:lpstr>PowerPoint プレゼンテーション</vt:lpstr>
      <vt:lpstr>　　　教員として必要な専門性  学校運営（働き方改革･業務改善）</vt:lpstr>
      <vt:lpstr>　　　教員として必要な専門性　 　特別な配慮や支援を必要とする児童生徒への対応</vt:lpstr>
      <vt:lpstr>教員として必要な専門性　　自ら学ぶ姿勢</vt:lpstr>
      <vt:lpstr>　　教員として必要な専門性  ＩＣＴや情報･教育データの利活用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具体的な活用場面①</vt:lpstr>
      <vt:lpstr>　具体的な活用場面②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学習指導（授業実践）</dc:title>
  <dc:creator>山梨県</dc:creator>
  <cp:lastModifiedBy>山梨県</cp:lastModifiedBy>
  <cp:revision>541</cp:revision>
  <cp:lastPrinted>2024-02-19T03:51:57Z</cp:lastPrinted>
  <dcterms:created xsi:type="dcterms:W3CDTF">2023-06-21T04:23:43Z</dcterms:created>
  <dcterms:modified xsi:type="dcterms:W3CDTF">2024-03-08T04:07:25Z</dcterms:modified>
</cp:coreProperties>
</file>